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324" r:id="rId2"/>
    <p:sldId id="295" r:id="rId3"/>
    <p:sldId id="296" r:id="rId4"/>
    <p:sldId id="366" r:id="rId5"/>
    <p:sldId id="297" r:id="rId6"/>
    <p:sldId id="348" r:id="rId7"/>
    <p:sldId id="367" r:id="rId8"/>
    <p:sldId id="349" r:id="rId9"/>
    <p:sldId id="350" r:id="rId10"/>
    <p:sldId id="351" r:id="rId11"/>
    <p:sldId id="352" r:id="rId12"/>
    <p:sldId id="360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1" r:id="rId21"/>
    <p:sldId id="320" r:id="rId22"/>
    <p:sldId id="343" r:id="rId23"/>
    <p:sldId id="362" r:id="rId24"/>
    <p:sldId id="363" r:id="rId25"/>
    <p:sldId id="364" r:id="rId26"/>
    <p:sldId id="365" r:id="rId27"/>
    <p:sldId id="344" r:id="rId28"/>
    <p:sldId id="345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och" initials="h" lastIdx="9" clrIdx="0"/>
  <p:cmAuthor id="1" name="XxxxX" initials="X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1AECF6"/>
    <a:srgbClr val="4BE321"/>
    <a:srgbClr val="22E234"/>
    <a:srgbClr val="07ADB5"/>
    <a:srgbClr val="77ED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06" autoAdjust="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5-16T22:51:50.055" idx="9">
    <p:pos x="5750" y="10"/>
    <p:text>enter the dates!!!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5-16T22:51:50.055" idx="7">
    <p:pos x="5750" y="10"/>
    <p:text>enter the dates!!!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5-16T22:51:50.055" idx="8">
    <p:pos x="5750" y="10"/>
    <p:text>enter the dates!!!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18" Type="http://schemas.openxmlformats.org/officeDocument/2006/relationships/image" Target="../media/image43.wmf"/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17" Type="http://schemas.openxmlformats.org/officeDocument/2006/relationships/image" Target="../media/image42.wmf"/><Relationship Id="rId2" Type="http://schemas.openxmlformats.org/officeDocument/2006/relationships/image" Target="../media/image28.wmf"/><Relationship Id="rId16" Type="http://schemas.openxmlformats.org/officeDocument/2006/relationships/image" Target="../media/image41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11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19" Type="http://schemas.openxmlformats.org/officeDocument/2006/relationships/image" Target="../media/image44.wmf"/><Relationship Id="rId4" Type="http://schemas.openxmlformats.org/officeDocument/2006/relationships/image" Target="../media/image30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8.wmf"/><Relationship Id="rId6" Type="http://schemas.openxmlformats.org/officeDocument/2006/relationships/image" Target="../media/image45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8.wmf"/><Relationship Id="rId6" Type="http://schemas.openxmlformats.org/officeDocument/2006/relationships/image" Target="../media/image45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8.wmf"/><Relationship Id="rId6" Type="http://schemas.openxmlformats.org/officeDocument/2006/relationships/image" Target="../media/image45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D9543B-48CB-4114-892B-4E20C96A4E93}" type="datetimeFigureOut">
              <a:rPr lang="he-IL" smtClean="0"/>
              <a:pPr/>
              <a:t>ז'/טבת/תשע"ג</a:t>
            </a:fld>
            <a:endParaRPr lang="he-I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093F1C-A263-4404-ADF8-9F16846A3454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31657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</a:t>
            </a:fld>
            <a:endParaRPr lang="he-I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27</a:t>
            </a:fld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28</a:t>
            </a:fld>
            <a:endParaRPr lang="he-I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</a:t>
            </a:fld>
            <a:endParaRPr lang="he-I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3</a:t>
            </a:fld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6</a:t>
            </a:fld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7</a:t>
            </a:fld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13</a:t>
            </a:fld>
            <a:endParaRPr lang="he-I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19</a:t>
            </a:fld>
            <a:endParaRPr lang="he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20</a:t>
            </a:fld>
            <a:endParaRPr lang="he-I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93F1C-A263-4404-ADF8-9F16846A3454}" type="slidenum">
              <a:rPr lang="he-IL" smtClean="0"/>
              <a:pPr/>
              <a:t>21</a:t>
            </a:fld>
            <a:endParaRPr lang="he-I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0973-AF08-40D6-8818-D7BCF7CB942E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2DDE-6BCA-4AC1-B59D-E311F26ECE04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1CB1-15FB-483C-B935-B693C41D346F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32C2-EC74-4C3A-BB8F-6C8C950E15A8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148C-D366-4193-AAAD-05F70D5D1CA0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E920-42D0-40C7-B9C7-3F3A97438E8D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E3E7-7314-41D9-8B12-0C02D7C3430E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CA94-455B-4C3F-B59C-41B52DC26E89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45BC-3B01-4BC3-8F43-A66103A4786D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A4D39-248A-4213-9921-2E3763FB20C1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4C35-ABDA-41E5-8D0D-52415B451C91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606C-5C80-4A79-8E23-9B613927FB34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5852-E6BB-41E2-BF2F-6599CC182D4D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oleObject" Target="../embeddings/oleObject7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9.jpeg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23" Type="http://schemas.openxmlformats.org/officeDocument/2006/relationships/image" Target="../media/image20.jpeg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32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9.jpe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jpeg"/><Relationship Id="rId3" Type="http://schemas.openxmlformats.org/officeDocument/2006/relationships/oleObject" Target="../embeddings/oleObject61.bin"/><Relationship Id="rId7" Type="http://schemas.openxmlformats.org/officeDocument/2006/relationships/image" Target="../media/image5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8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54.jpeg"/><Relationship Id="rId7" Type="http://schemas.openxmlformats.org/officeDocument/2006/relationships/image" Target="../media/image5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eg"/><Relationship Id="rId4" Type="http://schemas.openxmlformats.org/officeDocument/2006/relationships/image" Target="../media/image5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comments" Target="../comments/commen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Replications in Multi-Region Peer-to-peer Systems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280" y="4098812"/>
            <a:ext cx="2448272" cy="1440160"/>
          </a:xfrm>
        </p:spPr>
        <p:txBody>
          <a:bodyPr>
            <a:normAutofit/>
          </a:bodyPr>
          <a:lstStyle/>
          <a:p>
            <a:pPr rtl="0"/>
            <a:r>
              <a:rPr lang="en-US" sz="2000" dirty="0" smtClean="0">
                <a:latin typeface="Comic Sans MS" pitchFamily="66" charset="0"/>
              </a:rPr>
              <a:t>Hanoch Levy</a:t>
            </a:r>
          </a:p>
          <a:p>
            <a:pPr rtl="0"/>
            <a:r>
              <a:rPr lang="en-US" sz="2000" dirty="0" smtClean="0">
                <a:latin typeface="Comic Sans MS" pitchFamily="66" charset="0"/>
              </a:rPr>
              <a:t>Computer Science </a:t>
            </a:r>
          </a:p>
          <a:p>
            <a:pPr rtl="0"/>
            <a:r>
              <a:rPr lang="en-US" sz="2000" dirty="0" smtClean="0">
                <a:latin typeface="Comic Sans MS" pitchFamily="66" charset="0"/>
              </a:rPr>
              <a:t>Tel-Aviv Univ.</a:t>
            </a:r>
          </a:p>
          <a:p>
            <a:pPr algn="l"/>
            <a:endParaRPr lang="he-IL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DCA0-8693-42F2-A0D1-139CDF9061C8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Rochman, Levy &amp; Brosh </a:t>
            </a:r>
            <a:endParaRPr lang="he-IL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96008" y="4085456"/>
            <a:ext cx="2448272" cy="14401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2000" dirty="0" smtClean="0">
                <a:latin typeface="Comic Sans MS" pitchFamily="66" charset="0"/>
              </a:rPr>
              <a:t>Yuval Rochman</a:t>
            </a:r>
          </a:p>
          <a:p>
            <a:pPr rtl="0"/>
            <a:r>
              <a:rPr lang="en-US" sz="2000" dirty="0" smtClean="0">
                <a:latin typeface="Comic Sans MS" pitchFamily="66" charset="0"/>
              </a:rPr>
              <a:t>Computer Science </a:t>
            </a:r>
          </a:p>
          <a:p>
            <a:pPr rtl="0"/>
            <a:r>
              <a:rPr lang="en-US" sz="2000" dirty="0" smtClean="0">
                <a:latin typeface="Comic Sans MS" pitchFamily="66" charset="0"/>
              </a:rPr>
              <a:t>Tel-Aviv Univ.</a:t>
            </a:r>
          </a:p>
          <a:p>
            <a:pPr algn="l"/>
            <a:endParaRPr lang="he-IL" sz="20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244952" y="4156318"/>
            <a:ext cx="2448272" cy="14401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2000" dirty="0" smtClean="0">
                <a:latin typeface="Comic Sans MS" pitchFamily="66" charset="0"/>
              </a:rPr>
              <a:t>Eli Brosh</a:t>
            </a:r>
          </a:p>
          <a:p>
            <a:pPr rtl="0"/>
            <a:r>
              <a:rPr lang="en-US" sz="2000" dirty="0" smtClean="0">
                <a:latin typeface="Comic Sans MS" pitchFamily="66" charset="0"/>
              </a:rPr>
              <a:t>Computer Science </a:t>
            </a:r>
          </a:p>
          <a:p>
            <a:pPr rtl="0"/>
            <a:r>
              <a:rPr lang="en-US" sz="2000" dirty="0" smtClean="0">
                <a:latin typeface="Comic Sans MS" pitchFamily="66" charset="0"/>
              </a:rPr>
              <a:t>Columbia Univ.</a:t>
            </a:r>
          </a:p>
          <a:p>
            <a:pPr algn="l"/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75" y="157110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dirty="0" smtClean="0">
                <a:latin typeface="Comic Sans MS" pitchFamily="66" charset="0"/>
              </a:rPr>
              <a:t>Example: Demand realization instance - Matching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586605" y="6309320"/>
            <a:ext cx="2133600" cy="365125"/>
          </a:xfrm>
        </p:spPr>
        <p:txBody>
          <a:bodyPr/>
          <a:lstStyle/>
          <a:p>
            <a:fld id="{91264C9B-8C26-4358-9F15-9FC5C71985D7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2133600" cy="365125"/>
          </a:xfrm>
        </p:spPr>
        <p:txBody>
          <a:bodyPr/>
          <a:lstStyle/>
          <a:p>
            <a:fld id="{06DB5852-E6BB-41E2-BF2F-6599CC182D4D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4214818"/>
            <a:ext cx="2428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>
                <a:latin typeface="Comic Sans MS" pitchFamily="66" charset="0"/>
              </a:rPr>
              <a:t>Observed</a:t>
            </a:r>
            <a:r>
              <a:rPr lang="en-US" dirty="0" smtClean="0">
                <a:latin typeface="Comic Sans MS" pitchFamily="66" charset="0"/>
              </a:rPr>
              <a:t> Demand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8694" y="2702478"/>
            <a:ext cx="24288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Shirts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4" name="אליפסה 33"/>
          <p:cNvSpPr/>
          <p:nvPr/>
        </p:nvSpPr>
        <p:spPr>
          <a:xfrm>
            <a:off x="428596" y="1300110"/>
            <a:ext cx="8143932" cy="39290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81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0572064"/>
              </p:ext>
            </p:extLst>
          </p:nvPr>
        </p:nvGraphicFramePr>
        <p:xfrm>
          <a:off x="3143240" y="1865306"/>
          <a:ext cx="1958975" cy="546100"/>
        </p:xfrm>
        <a:graphic>
          <a:graphicData uri="http://schemas.openxmlformats.org/presentationml/2006/ole">
            <p:oleObj spid="_x0000_s241854" name="Equation" r:id="rId3" imgW="825500" imgH="228600" progId="Equation.DSMT4">
              <p:embed/>
            </p:oleObj>
          </a:graphicData>
        </a:graphic>
      </p:graphicFrame>
      <p:graphicFrame>
        <p:nvGraphicFramePr>
          <p:cNvPr id="2816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2292077"/>
              </p:ext>
            </p:extLst>
          </p:nvPr>
        </p:nvGraphicFramePr>
        <p:xfrm>
          <a:off x="3286116" y="4579950"/>
          <a:ext cx="2292350" cy="635000"/>
        </p:xfrm>
        <a:graphic>
          <a:graphicData uri="http://schemas.openxmlformats.org/presentationml/2006/ole">
            <p:oleObj spid="_x0000_s241855" name="Equation" r:id="rId4" imgW="825500" imgH="228600" progId="Equation.DSMT4">
              <p:embed/>
            </p:oleObj>
          </a:graphicData>
        </a:graphic>
      </p:graphicFrame>
      <p:graphicFrame>
        <p:nvGraphicFramePr>
          <p:cNvPr id="2816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9016692"/>
              </p:ext>
            </p:extLst>
          </p:nvPr>
        </p:nvGraphicFramePr>
        <p:xfrm>
          <a:off x="4658448" y="5373216"/>
          <a:ext cx="3636962" cy="930275"/>
        </p:xfrm>
        <a:graphic>
          <a:graphicData uri="http://schemas.openxmlformats.org/presentationml/2006/ole">
            <p:oleObj spid="_x0000_s241856" name="Equation" r:id="rId5" imgW="1688367" imgH="431613" progId="Equation.DSMT4">
              <p:embed/>
            </p:oleObj>
          </a:graphicData>
        </a:graphic>
      </p:graphicFrame>
      <p:graphicFrame>
        <p:nvGraphicFramePr>
          <p:cNvPr id="2816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2408763"/>
              </p:ext>
            </p:extLst>
          </p:nvPr>
        </p:nvGraphicFramePr>
        <p:xfrm>
          <a:off x="3929058" y="1365240"/>
          <a:ext cx="931862" cy="431800"/>
        </p:xfrm>
        <a:graphic>
          <a:graphicData uri="http://schemas.openxmlformats.org/presentationml/2006/ole">
            <p:oleObj spid="_x0000_s241857" name="Equation" r:id="rId6" imgW="393359" imgH="177646" progId="Equation.DSMT4">
              <p:embed/>
            </p:oleObj>
          </a:graphicData>
        </a:graphic>
      </p:graphicFrame>
      <p:sp>
        <p:nvSpPr>
          <p:cNvPr id="80" name="Smiley Face 95"/>
          <p:cNvSpPr/>
          <p:nvPr/>
        </p:nvSpPr>
        <p:spPr>
          <a:xfrm>
            <a:off x="4857752" y="4222760"/>
            <a:ext cx="428628" cy="35719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Smiley Face 95"/>
          <p:cNvSpPr/>
          <p:nvPr/>
        </p:nvSpPr>
        <p:spPr>
          <a:xfrm>
            <a:off x="4286248" y="4222760"/>
            <a:ext cx="428628" cy="357190"/>
          </a:xfrm>
          <a:prstGeom prst="smileyF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Smiley Face 97"/>
          <p:cNvSpPr/>
          <p:nvPr/>
        </p:nvSpPr>
        <p:spPr>
          <a:xfrm>
            <a:off x="3714744" y="4214818"/>
            <a:ext cx="368590" cy="357190"/>
          </a:xfrm>
          <a:prstGeom prst="smileyFac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6" name="Straight Arrow Connector 66"/>
          <p:cNvCxnSpPr>
            <a:stCxn id="82" idx="0"/>
            <a:endCxn id="26" idx="2"/>
          </p:cNvCxnSpPr>
          <p:nvPr/>
        </p:nvCxnSpPr>
        <p:spPr>
          <a:xfrm rot="5400000" flipH="1" flipV="1">
            <a:off x="3374686" y="3672633"/>
            <a:ext cx="1066539" cy="17832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66"/>
          <p:cNvCxnSpPr>
            <a:stCxn id="81" idx="0"/>
            <a:endCxn id="27" idx="2"/>
          </p:cNvCxnSpPr>
          <p:nvPr/>
        </p:nvCxnSpPr>
        <p:spPr>
          <a:xfrm rot="5400000" flipH="1" flipV="1">
            <a:off x="4087260" y="3747046"/>
            <a:ext cx="889017" cy="62412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66"/>
          <p:cNvCxnSpPr>
            <a:stCxn id="80" idx="0"/>
          </p:cNvCxnSpPr>
          <p:nvPr/>
        </p:nvCxnSpPr>
        <p:spPr>
          <a:xfrm rot="5400000" flipH="1" flipV="1">
            <a:off x="3967057" y="2241685"/>
            <a:ext cx="3086084" cy="87606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2643182"/>
            <a:ext cx="547130" cy="505097"/>
          </a:xfrm>
          <a:prstGeom prst="rect">
            <a:avLst/>
          </a:prstGeom>
          <a:noFill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48" y="2571744"/>
            <a:ext cx="553452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78094" y="5589240"/>
            <a:ext cx="4101500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Have a profit formula!! 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46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Main Issues of Stochastic Problem  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>
                <a:latin typeface="Comic Sans MS" pitchFamily="66" charset="0"/>
              </a:rPr>
              <a:t>We have to maximize: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7317-FE79-4930-9122-7D46BD957FE6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11</a:t>
            </a:fld>
            <a:endParaRPr lang="he-IL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928662" y="2643182"/>
          <a:ext cx="6307555" cy="1357322"/>
        </p:xfrm>
        <a:graphic>
          <a:graphicData uri="http://schemas.openxmlformats.org/presentationml/2006/ole">
            <p:oleObj spid="_x0000_s242837" name="Equation" r:id="rId3" imgW="2006600" imgH="4318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00892" y="5500702"/>
            <a:ext cx="11539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Random Demand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6578" y="4786322"/>
            <a:ext cx="12253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Shirts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4071934" y="4143380"/>
            <a:ext cx="5072066" cy="25003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5" name="Group 84"/>
          <p:cNvGrpSpPr/>
          <p:nvPr/>
        </p:nvGrpSpPr>
        <p:grpSpPr>
          <a:xfrm>
            <a:off x="6204814" y="5513812"/>
            <a:ext cx="864096" cy="368424"/>
            <a:chOff x="5436096" y="2204864"/>
            <a:chExt cx="2376264" cy="1088504"/>
          </a:xfrm>
        </p:grpSpPr>
        <p:cxnSp>
          <p:nvCxnSpPr>
            <p:cNvPr id="36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9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0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5" name="Group 73"/>
          <p:cNvGrpSpPr/>
          <p:nvPr/>
        </p:nvGrpSpPr>
        <p:grpSpPr>
          <a:xfrm>
            <a:off x="5072066" y="5572140"/>
            <a:ext cx="655482" cy="256797"/>
            <a:chOff x="1979712" y="2564903"/>
            <a:chExt cx="2376264" cy="1258070"/>
          </a:xfrm>
        </p:grpSpPr>
        <p:cxnSp>
          <p:nvCxnSpPr>
            <p:cNvPr id="46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9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0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51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786322"/>
            <a:ext cx="547130" cy="505097"/>
          </a:xfrm>
          <a:prstGeom prst="rect">
            <a:avLst/>
          </a:prstGeom>
          <a:noFill/>
        </p:spPr>
      </p:pic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786322"/>
            <a:ext cx="345906" cy="47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702" y="4786322"/>
            <a:ext cx="345906" cy="47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הסבר אליפטי 29"/>
          <p:cNvSpPr/>
          <p:nvPr/>
        </p:nvSpPr>
        <p:spPr>
          <a:xfrm>
            <a:off x="428596" y="4071942"/>
            <a:ext cx="3143272" cy="2286016"/>
          </a:xfrm>
          <a:prstGeom prst="wedgeEllipseCallout">
            <a:avLst>
              <a:gd name="adj1" fmla="val 145237"/>
              <a:gd name="adj2" fmla="val -737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Random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vars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must account for full distributions</a:t>
            </a:r>
            <a:endParaRPr lang="he-IL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238639" name="Object 47"/>
          <p:cNvGraphicFramePr>
            <a:graphicFrameLocks noChangeAspect="1"/>
          </p:cNvGraphicFramePr>
          <p:nvPr/>
        </p:nvGraphicFramePr>
        <p:xfrm>
          <a:off x="8235979" y="4643446"/>
          <a:ext cx="479425" cy="719137"/>
        </p:xfrm>
        <a:graphic>
          <a:graphicData uri="http://schemas.openxmlformats.org/presentationml/2006/ole">
            <p:oleObj spid="_x0000_s242838" name="Equation" r:id="rId6" imgW="152334" imgH="228501" progId="Equation.DSMT4">
              <p:embed/>
            </p:oleObj>
          </a:graphicData>
        </a:graphic>
      </p:graphicFrame>
      <p:graphicFrame>
        <p:nvGraphicFramePr>
          <p:cNvPr id="238640" name="Object 48"/>
          <p:cNvGraphicFramePr>
            <a:graphicFrameLocks noChangeAspect="1"/>
          </p:cNvGraphicFramePr>
          <p:nvPr/>
        </p:nvGraphicFramePr>
        <p:xfrm>
          <a:off x="8259793" y="5424506"/>
          <a:ext cx="598487" cy="719138"/>
        </p:xfrm>
        <a:graphic>
          <a:graphicData uri="http://schemas.openxmlformats.org/presentationml/2006/ole">
            <p:oleObj spid="_x0000_s242839" name="Equation" r:id="rId7" imgW="19050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04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36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Key 1: Convexity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06744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 Partial expectation</a:t>
            </a:r>
          </a:p>
          <a:p>
            <a:pPr algn="l" rtl="0"/>
            <a:endParaRPr lang="en-US" dirty="0" smtClean="0">
              <a:latin typeface="Comic Sans MS" pitchFamily="66" charset="0"/>
            </a:endParaRPr>
          </a:p>
          <a:p>
            <a:pPr algn="l" rtl="0"/>
            <a:r>
              <a:rPr lang="en-US" dirty="0" smtClean="0">
                <a:latin typeface="Comic Sans MS" pitchFamily="66" charset="0"/>
              </a:rPr>
              <a:t>Partial Expectations are convex!</a:t>
            </a:r>
          </a:p>
          <a:p>
            <a:pPr lvl="1" algn="l" rtl="0"/>
            <a:r>
              <a:rPr lang="en-US" dirty="0" smtClean="0">
                <a:latin typeface="Comic Sans MS" pitchFamily="66" charset="0"/>
              </a:rPr>
              <a:t> Density (</a:t>
            </a:r>
            <a:r>
              <a:rPr lang="en-US" dirty="0" err="1" smtClean="0">
                <a:latin typeface="Comic Sans MS" pitchFamily="66" charset="0"/>
              </a:rPr>
              <a:t>pdf</a:t>
            </a:r>
            <a:r>
              <a:rPr lang="en-US" dirty="0" smtClean="0">
                <a:latin typeface="Comic Sans MS" pitchFamily="66" charset="0"/>
              </a:rPr>
              <a:t>): positive</a:t>
            </a:r>
          </a:p>
          <a:p>
            <a:pPr lvl="1" algn="l" rtl="0"/>
            <a:r>
              <a:rPr lang="en-US" dirty="0" smtClean="0">
                <a:latin typeface="Comic Sans MS" pitchFamily="66" charset="0"/>
              </a:rPr>
              <a:t> Cumulative = </a:t>
            </a:r>
            <a:r>
              <a:rPr lang="en-US" u="sng" dirty="0" smtClean="0">
                <a:latin typeface="Comic Sans MS" pitchFamily="66" charset="0"/>
              </a:rPr>
              <a:t>monotonic</a:t>
            </a:r>
          </a:p>
          <a:p>
            <a:pPr lvl="2" algn="l" rtl="0"/>
            <a:r>
              <a:rPr lang="en-US" sz="3200" dirty="0" smtClean="0">
                <a:latin typeface="Comic Sans MS" pitchFamily="66" charset="0"/>
              </a:rPr>
              <a:t> </a:t>
            </a:r>
          </a:p>
          <a:p>
            <a:pPr lvl="1" algn="l" rtl="0"/>
            <a:r>
              <a:rPr lang="en-US" sz="3600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Partial expectation = </a:t>
            </a:r>
            <a:r>
              <a:rPr lang="en-US" u="sng" dirty="0" smtClean="0">
                <a:latin typeface="Comic Sans MS" pitchFamily="66" charset="0"/>
              </a:rPr>
              <a:t>monotonic convex</a:t>
            </a:r>
          </a:p>
          <a:p>
            <a:pPr lvl="2" algn="l" rtl="0"/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lvl="2" algn="l" rtl="0"/>
            <a:endParaRPr lang="en-US" dirty="0" smtClean="0">
              <a:latin typeface="Comic Sans MS" pitchFamily="66" charset="0"/>
            </a:endParaRPr>
          </a:p>
          <a:p>
            <a:pPr lvl="2" algn="l" rtl="0"/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314C-671D-4123-9C84-3745C3C8A3A3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12</a:t>
            </a:fld>
            <a:endParaRPr lang="he-IL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9158466"/>
              </p:ext>
            </p:extLst>
          </p:nvPr>
        </p:nvGraphicFramePr>
        <p:xfrm>
          <a:off x="5056188" y="1196975"/>
          <a:ext cx="2822575" cy="647700"/>
        </p:xfrm>
        <a:graphic>
          <a:graphicData uri="http://schemas.openxmlformats.org/presentationml/2006/ole">
            <p:oleObj spid="_x0000_s248983" name="Equation" r:id="rId3" imgW="95220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9185396"/>
              </p:ext>
            </p:extLst>
          </p:nvPr>
        </p:nvGraphicFramePr>
        <p:xfrm>
          <a:off x="1763688" y="4149080"/>
          <a:ext cx="1535080" cy="504056"/>
        </p:xfrm>
        <a:graphic>
          <a:graphicData uri="http://schemas.openxmlformats.org/presentationml/2006/ole">
            <p:oleObj spid="_x0000_s248984" name="Equation" r:id="rId4" imgW="850680" imgH="279360" progId="Equation.DSMT4">
              <p:embed/>
            </p:oleObj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7807289" y="2924944"/>
            <a:ext cx="1296144" cy="637649"/>
            <a:chOff x="7134589" y="3486275"/>
            <a:chExt cx="1296144" cy="637649"/>
          </a:xfrm>
        </p:grpSpPr>
        <p:cxnSp>
          <p:nvCxnSpPr>
            <p:cNvPr id="65" name="Straight Connector 65"/>
            <p:cNvCxnSpPr/>
            <p:nvPr/>
          </p:nvCxnSpPr>
          <p:spPr>
            <a:xfrm flipV="1">
              <a:off x="7134589" y="4104502"/>
              <a:ext cx="1296144" cy="4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7"/>
            <p:cNvCxnSpPr/>
            <p:nvPr/>
          </p:nvCxnSpPr>
          <p:spPr>
            <a:xfrm flipH="1" flipV="1">
              <a:off x="7134589" y="3486275"/>
              <a:ext cx="10389" cy="6230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9"/>
            <p:cNvSpPr/>
            <p:nvPr/>
          </p:nvSpPr>
          <p:spPr>
            <a:xfrm flipV="1">
              <a:off x="7134589" y="3898426"/>
              <a:ext cx="178455" cy="22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8" name="Rectangle 69"/>
            <p:cNvSpPr/>
            <p:nvPr/>
          </p:nvSpPr>
          <p:spPr>
            <a:xfrm flipV="1">
              <a:off x="7331030" y="3898426"/>
              <a:ext cx="178455" cy="22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9" name="Rectangle 69"/>
            <p:cNvSpPr/>
            <p:nvPr/>
          </p:nvSpPr>
          <p:spPr>
            <a:xfrm flipV="1">
              <a:off x="7540069" y="3797788"/>
              <a:ext cx="178455" cy="3261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 flipV="1">
              <a:off x="7718524" y="3975589"/>
              <a:ext cx="218230" cy="1483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823772" y="3877238"/>
            <a:ext cx="1296144" cy="955049"/>
            <a:chOff x="7059409" y="2996951"/>
            <a:chExt cx="1296144" cy="955049"/>
          </a:xfrm>
        </p:grpSpPr>
        <p:cxnSp>
          <p:nvCxnSpPr>
            <p:cNvPr id="55" name="Straight Connector 65"/>
            <p:cNvCxnSpPr/>
            <p:nvPr/>
          </p:nvCxnSpPr>
          <p:spPr>
            <a:xfrm flipV="1">
              <a:off x="7059409" y="3932578"/>
              <a:ext cx="1296144" cy="4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67"/>
            <p:cNvCxnSpPr/>
            <p:nvPr/>
          </p:nvCxnSpPr>
          <p:spPr>
            <a:xfrm flipH="1" flipV="1">
              <a:off x="7059409" y="3314351"/>
              <a:ext cx="10389" cy="6230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69"/>
            <p:cNvSpPr/>
            <p:nvPr/>
          </p:nvSpPr>
          <p:spPr>
            <a:xfrm flipV="1">
              <a:off x="7059409" y="3726502"/>
              <a:ext cx="178455" cy="22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2" name="Rectangle 69"/>
            <p:cNvSpPr/>
            <p:nvPr/>
          </p:nvSpPr>
          <p:spPr>
            <a:xfrm flipV="1">
              <a:off x="7464890" y="3140808"/>
              <a:ext cx="222994" cy="8111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3" name="Rectangle 69"/>
            <p:cNvSpPr/>
            <p:nvPr/>
          </p:nvSpPr>
          <p:spPr>
            <a:xfrm flipV="1">
              <a:off x="7689670" y="2996951"/>
              <a:ext cx="192003" cy="9403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61" name="Rectangle 69"/>
            <p:cNvSpPr/>
            <p:nvPr/>
          </p:nvSpPr>
          <p:spPr>
            <a:xfrm flipV="1">
              <a:off x="7255850" y="3490030"/>
              <a:ext cx="198553" cy="4619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33055629"/>
              </p:ext>
            </p:extLst>
          </p:nvPr>
        </p:nvGraphicFramePr>
        <p:xfrm>
          <a:off x="1763688" y="5271459"/>
          <a:ext cx="2543175" cy="504825"/>
        </p:xfrm>
        <a:graphic>
          <a:graphicData uri="http://schemas.openxmlformats.org/presentationml/2006/ole">
            <p:oleObj spid="_x0000_s248985" name="Equation" r:id="rId5" imgW="1409400" imgH="279360" progId="Equation.DSMT4">
              <p:embed/>
            </p:oleObj>
          </a:graphicData>
        </a:graphic>
      </p:graphicFrame>
      <p:grpSp>
        <p:nvGrpSpPr>
          <p:cNvPr id="75" name="Group 74"/>
          <p:cNvGrpSpPr/>
          <p:nvPr/>
        </p:nvGrpSpPr>
        <p:grpSpPr>
          <a:xfrm>
            <a:off x="7769410" y="5222981"/>
            <a:ext cx="1296144" cy="739026"/>
            <a:chOff x="7059409" y="3212974"/>
            <a:chExt cx="1296144" cy="739026"/>
          </a:xfrm>
        </p:grpSpPr>
        <p:cxnSp>
          <p:nvCxnSpPr>
            <p:cNvPr id="76" name="Straight Connector 65"/>
            <p:cNvCxnSpPr/>
            <p:nvPr/>
          </p:nvCxnSpPr>
          <p:spPr>
            <a:xfrm flipV="1">
              <a:off x="7059409" y="3932578"/>
              <a:ext cx="1296144" cy="46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67"/>
            <p:cNvCxnSpPr/>
            <p:nvPr/>
          </p:nvCxnSpPr>
          <p:spPr>
            <a:xfrm flipH="1" flipV="1">
              <a:off x="7059409" y="3314351"/>
              <a:ext cx="10389" cy="6230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69"/>
            <p:cNvSpPr/>
            <p:nvPr/>
          </p:nvSpPr>
          <p:spPr>
            <a:xfrm flipV="1">
              <a:off x="7059409" y="3726502"/>
              <a:ext cx="178455" cy="22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9" name="Rectangle 69"/>
            <p:cNvSpPr/>
            <p:nvPr/>
          </p:nvSpPr>
          <p:spPr>
            <a:xfrm flipV="1">
              <a:off x="7464890" y="3314350"/>
              <a:ext cx="222994" cy="6376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0" name="Rectangle 69"/>
            <p:cNvSpPr/>
            <p:nvPr/>
          </p:nvSpPr>
          <p:spPr>
            <a:xfrm flipV="1">
              <a:off x="7697092" y="3212974"/>
              <a:ext cx="184581" cy="724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1" name="Rectangle 69"/>
            <p:cNvSpPr/>
            <p:nvPr/>
          </p:nvSpPr>
          <p:spPr>
            <a:xfrm flipV="1">
              <a:off x="7255850" y="3490030"/>
              <a:ext cx="198553" cy="4619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612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Solution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3644"/>
            <a:ext cx="8208912" cy="47576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>
                <a:latin typeface="Comic Sans MS" pitchFamily="66" charset="0"/>
              </a:rPr>
              <a:t>              </a:t>
            </a:r>
          </a:p>
          <a:p>
            <a:pPr algn="l" rtl="0">
              <a:buNone/>
            </a:pPr>
            <a:r>
              <a:rPr lang="en-US" sz="2400" dirty="0" smtClean="0">
                <a:latin typeface="Comic Sans MS" pitchFamily="66" charset="0"/>
              </a:rPr>
              <a:t>                   </a:t>
            </a:r>
          </a:p>
          <a:p>
            <a:pPr algn="l" rtl="0">
              <a:buNone/>
            </a:pPr>
            <a:r>
              <a:rPr lang="en-US" sz="2400" dirty="0" smtClean="0">
                <a:latin typeface="Comic Sans MS" pitchFamily="66" charset="0"/>
              </a:rPr>
              <a:t>                          S.t      </a:t>
            </a:r>
          </a:p>
          <a:p>
            <a:pPr algn="l" rtl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Equivalent to: find     largest elements from  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where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Solution: </a:t>
            </a:r>
            <a:r>
              <a:rPr lang="en-US" sz="2400" b="1" u="sng" dirty="0" smtClean="0">
                <a:latin typeface="Comic Sans MS" pitchFamily="66" charset="0"/>
              </a:rPr>
              <a:t>Max-percentile</a:t>
            </a:r>
            <a:r>
              <a:rPr lang="en-US" sz="2400" dirty="0" smtClean="0">
                <a:latin typeface="Comic Sans MS" pitchFamily="66" charset="0"/>
              </a:rPr>
              <a:t> algorithm in                    .</a:t>
            </a:r>
            <a:endParaRPr lang="en-US" sz="2400" dirty="0">
              <a:latin typeface="Comic Sans MS" pitchFamily="66" charset="0"/>
            </a:endParaRPr>
          </a:p>
          <a:p>
            <a:pPr algn="l" rtl="0"/>
            <a:endParaRPr lang="en-US" sz="2400" dirty="0" smtClean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643174" y="1071546"/>
          <a:ext cx="6086475" cy="876300"/>
        </p:xfrm>
        <a:graphic>
          <a:graphicData uri="http://schemas.openxmlformats.org/presentationml/2006/ole">
            <p:oleObj spid="_x0000_s244626" name="Equation" r:id="rId4" imgW="3263900" imgH="46990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835696" y="3429000"/>
          <a:ext cx="5644582" cy="493216"/>
        </p:xfrm>
        <a:graphic>
          <a:graphicData uri="http://schemas.openxmlformats.org/presentationml/2006/ole">
            <p:oleObj spid="_x0000_s244627" name="Equation" r:id="rId5" imgW="2616200" imgH="228600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164288" y="2971401"/>
          <a:ext cx="864096" cy="529607"/>
        </p:xfrm>
        <a:graphic>
          <a:graphicData uri="http://schemas.openxmlformats.org/presentationml/2006/ole">
            <p:oleObj spid="_x0000_s244628" name="Equation" r:id="rId6" imgW="393529" imgH="241195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7215446"/>
              </p:ext>
            </p:extLst>
          </p:nvPr>
        </p:nvGraphicFramePr>
        <p:xfrm>
          <a:off x="6516216" y="3861048"/>
          <a:ext cx="1823503" cy="410930"/>
        </p:xfrm>
        <a:graphic>
          <a:graphicData uri="http://schemas.openxmlformats.org/presentationml/2006/ole">
            <p:oleObj spid="_x0000_s244629" name="Equation" r:id="rId7" imgW="901309" imgH="203112" progId="Equation.DSMT4">
              <p:embed/>
            </p:oleObj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553200" y="6016203"/>
            <a:ext cx="2133600" cy="365125"/>
          </a:xfrm>
        </p:spPr>
        <p:txBody>
          <a:bodyPr/>
          <a:lstStyle/>
          <a:p>
            <a:fld id="{6092EED0-C6DC-433A-8F47-63AD8E886E78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57200" y="6016203"/>
            <a:ext cx="2133600" cy="365125"/>
          </a:xfrm>
        </p:spPr>
        <p:txBody>
          <a:bodyPr/>
          <a:lstStyle/>
          <a:p>
            <a:fld id="{06DB5852-E6BB-41E2-BF2F-6599CC182D4D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016203"/>
            <a:ext cx="2895600" cy="365125"/>
          </a:xfrm>
        </p:spPr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109575" name="Object 7"/>
          <p:cNvGraphicFramePr>
            <a:graphicFrameLocks noChangeAspect="1"/>
          </p:cNvGraphicFramePr>
          <p:nvPr/>
        </p:nvGraphicFramePr>
        <p:xfrm>
          <a:off x="3491880" y="3079800"/>
          <a:ext cx="434283" cy="421208"/>
        </p:xfrm>
        <a:graphic>
          <a:graphicData uri="http://schemas.openxmlformats.org/presentationml/2006/ole">
            <p:oleObj spid="_x0000_s244630" name="Equation" r:id="rId8" imgW="114201" imgH="139579" progId="Equation.DSMT4">
              <p:embed/>
            </p:oleObj>
          </a:graphicData>
        </a:graphic>
      </p:graphicFrame>
      <p:graphicFrame>
        <p:nvGraphicFramePr>
          <p:cNvPr id="109577" name="Object 9"/>
          <p:cNvGraphicFramePr>
            <a:graphicFrameLocks noChangeAspect="1"/>
          </p:cNvGraphicFramePr>
          <p:nvPr/>
        </p:nvGraphicFramePr>
        <p:xfrm>
          <a:off x="4211960" y="2008732"/>
          <a:ext cx="1288734" cy="857265"/>
        </p:xfrm>
        <a:graphic>
          <a:graphicData uri="http://schemas.openxmlformats.org/presentationml/2006/ole">
            <p:oleObj spid="_x0000_s244631" name="Equation" r:id="rId9" imgW="647700" imgH="431800" progId="Equation.DSMT4">
              <p:embed/>
            </p:oleObj>
          </a:graphicData>
        </a:graphic>
      </p:graphicFrame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5286380" y="4714884"/>
          <a:ext cx="1296144" cy="864096"/>
        </p:xfrm>
        <a:graphic>
          <a:graphicData uri="http://schemas.openxmlformats.org/presentationml/2006/ole">
            <p:oleObj spid="_x0000_s244632" name="Equation" r:id="rId10" imgW="190335" imgH="126890" progId="Equation.DSMT4">
              <p:embed/>
            </p:oleObj>
          </a:graphicData>
        </a:graphic>
      </p:graphicFrame>
      <p:graphicFrame>
        <p:nvGraphicFramePr>
          <p:cNvPr id="55" name="Object 9"/>
          <p:cNvGraphicFramePr>
            <a:graphicFrameLocks noChangeAspect="1"/>
          </p:cNvGraphicFramePr>
          <p:nvPr/>
        </p:nvGraphicFramePr>
        <p:xfrm>
          <a:off x="1719040" y="4501710"/>
          <a:ext cx="936104" cy="317922"/>
        </p:xfrm>
        <a:graphic>
          <a:graphicData uri="http://schemas.openxmlformats.org/presentationml/2006/ole">
            <p:oleObj spid="_x0000_s244633" name="Equation" r:id="rId11" imgW="672808" imgH="228501" progId="Equation.DSMT4">
              <p:embed/>
            </p:oleObj>
          </a:graphicData>
        </a:graphic>
      </p:graphicFrame>
      <p:graphicFrame>
        <p:nvGraphicFramePr>
          <p:cNvPr id="56" name="Object 10"/>
          <p:cNvGraphicFramePr>
            <a:graphicFrameLocks noChangeAspect="1"/>
          </p:cNvGraphicFramePr>
          <p:nvPr/>
        </p:nvGraphicFramePr>
        <p:xfrm>
          <a:off x="2871168" y="4501710"/>
          <a:ext cx="936104" cy="306362"/>
        </p:xfrm>
        <a:graphic>
          <a:graphicData uri="http://schemas.openxmlformats.org/presentationml/2006/ole">
            <p:oleObj spid="_x0000_s244634" name="Equation" r:id="rId12" imgW="698500" imgH="228600" progId="Equation.DSMT4">
              <p:embed/>
            </p:oleObj>
          </a:graphicData>
        </a:graphic>
      </p:graphicFrame>
      <p:graphicFrame>
        <p:nvGraphicFramePr>
          <p:cNvPr id="57" name="Object 11"/>
          <p:cNvGraphicFramePr>
            <a:graphicFrameLocks noChangeAspect="1"/>
          </p:cNvGraphicFramePr>
          <p:nvPr/>
        </p:nvGraphicFramePr>
        <p:xfrm>
          <a:off x="1791048" y="4973297"/>
          <a:ext cx="864096" cy="288032"/>
        </p:xfrm>
        <a:graphic>
          <a:graphicData uri="http://schemas.openxmlformats.org/presentationml/2006/ole">
            <p:oleObj spid="_x0000_s244635" name="Equation" r:id="rId13" imgW="685800" imgH="228600" progId="Equation.DSMT4">
              <p:embed/>
            </p:oleObj>
          </a:graphicData>
        </a:graphic>
      </p:graphicFrame>
      <p:graphicFrame>
        <p:nvGraphicFramePr>
          <p:cNvPr id="58" name="Object 12"/>
          <p:cNvGraphicFramePr>
            <a:graphicFrameLocks noChangeAspect="1"/>
          </p:cNvGraphicFramePr>
          <p:nvPr/>
        </p:nvGraphicFramePr>
        <p:xfrm>
          <a:off x="1791048" y="5420324"/>
          <a:ext cx="899592" cy="305522"/>
        </p:xfrm>
        <a:graphic>
          <a:graphicData uri="http://schemas.openxmlformats.org/presentationml/2006/ole">
            <p:oleObj spid="_x0000_s244636" name="Equation" r:id="rId14" imgW="672808" imgH="228501" progId="Equation.DSMT4">
              <p:embed/>
            </p:oleObj>
          </a:graphicData>
        </a:graphic>
      </p:graphicFrame>
      <p:graphicFrame>
        <p:nvGraphicFramePr>
          <p:cNvPr id="109593" name="Object 25"/>
          <p:cNvGraphicFramePr>
            <a:graphicFrameLocks noChangeAspect="1"/>
          </p:cNvGraphicFramePr>
          <p:nvPr/>
        </p:nvGraphicFramePr>
        <p:xfrm>
          <a:off x="2862437" y="4987410"/>
          <a:ext cx="952500" cy="306388"/>
        </p:xfrm>
        <a:graphic>
          <a:graphicData uri="http://schemas.openxmlformats.org/presentationml/2006/ole">
            <p:oleObj spid="_x0000_s244637" name="Equation" r:id="rId15" imgW="711200" imgH="228600" progId="Equation.DSMT4">
              <p:embed/>
            </p:oleObj>
          </a:graphicData>
        </a:graphic>
      </p:graphicFrame>
      <p:graphicFrame>
        <p:nvGraphicFramePr>
          <p:cNvPr id="109594" name="Object 26"/>
          <p:cNvGraphicFramePr>
            <a:graphicFrameLocks noChangeAspect="1"/>
          </p:cNvGraphicFramePr>
          <p:nvPr/>
        </p:nvGraphicFramePr>
        <p:xfrm>
          <a:off x="2854772" y="5419458"/>
          <a:ext cx="952500" cy="306388"/>
        </p:xfrm>
        <a:graphic>
          <a:graphicData uri="http://schemas.openxmlformats.org/presentationml/2006/ole">
            <p:oleObj spid="_x0000_s244638" name="Equation" r:id="rId16" imgW="711200" imgH="228600" progId="Equation.DSMT4">
              <p:embed/>
            </p:oleObj>
          </a:graphicData>
        </a:graphic>
      </p:graphicFrame>
      <p:graphicFrame>
        <p:nvGraphicFramePr>
          <p:cNvPr id="109595" name="Object 27"/>
          <p:cNvGraphicFramePr>
            <a:graphicFrameLocks noChangeAspect="1"/>
          </p:cNvGraphicFramePr>
          <p:nvPr/>
        </p:nvGraphicFramePr>
        <p:xfrm>
          <a:off x="3967337" y="4501983"/>
          <a:ext cx="919163" cy="306388"/>
        </p:xfrm>
        <a:graphic>
          <a:graphicData uri="http://schemas.openxmlformats.org/presentationml/2006/ole">
            <p:oleObj spid="_x0000_s244639" name="Equation" r:id="rId17" imgW="685800" imgH="228600" progId="Equation.DSMT4">
              <p:embed/>
            </p:oleObj>
          </a:graphicData>
        </a:graphic>
      </p:graphicFrame>
      <p:graphicFrame>
        <p:nvGraphicFramePr>
          <p:cNvPr id="109596" name="Object 28"/>
          <p:cNvGraphicFramePr>
            <a:graphicFrameLocks noChangeAspect="1"/>
          </p:cNvGraphicFramePr>
          <p:nvPr/>
        </p:nvGraphicFramePr>
        <p:xfrm>
          <a:off x="3943525" y="4987410"/>
          <a:ext cx="936625" cy="306388"/>
        </p:xfrm>
        <a:graphic>
          <a:graphicData uri="http://schemas.openxmlformats.org/presentationml/2006/ole">
            <p:oleObj spid="_x0000_s244640" name="Equation" r:id="rId18" imgW="698500" imgH="228600" progId="Equation.DSMT4">
              <p:embed/>
            </p:oleObj>
          </a:graphicData>
        </a:graphic>
      </p:graphicFrame>
      <p:graphicFrame>
        <p:nvGraphicFramePr>
          <p:cNvPr id="109597" name="Object 29"/>
          <p:cNvGraphicFramePr>
            <a:graphicFrameLocks noChangeAspect="1"/>
          </p:cNvGraphicFramePr>
          <p:nvPr/>
        </p:nvGraphicFramePr>
        <p:xfrm>
          <a:off x="3951288" y="5419458"/>
          <a:ext cx="936625" cy="306388"/>
        </p:xfrm>
        <a:graphic>
          <a:graphicData uri="http://schemas.openxmlformats.org/presentationml/2006/ole">
            <p:oleObj spid="_x0000_s244641" name="Equation" r:id="rId19" imgW="698500" imgH="228600" progId="Equation.DSMT4">
              <p:embed/>
            </p:oleObj>
          </a:graphicData>
        </a:graphic>
      </p:graphicFrame>
      <p:sp>
        <p:nvSpPr>
          <p:cNvPr id="64" name="Oval 63"/>
          <p:cNvSpPr/>
          <p:nvPr/>
        </p:nvSpPr>
        <p:spPr>
          <a:xfrm>
            <a:off x="1647032" y="4429702"/>
            <a:ext cx="100811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5" name="Oval 64"/>
          <p:cNvSpPr/>
          <p:nvPr/>
        </p:nvSpPr>
        <p:spPr>
          <a:xfrm>
            <a:off x="2799160" y="4357694"/>
            <a:ext cx="100811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6" name="Oval 65"/>
          <p:cNvSpPr/>
          <p:nvPr/>
        </p:nvSpPr>
        <p:spPr>
          <a:xfrm>
            <a:off x="1719040" y="4933758"/>
            <a:ext cx="100811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7" name="Oval 66"/>
          <p:cNvSpPr/>
          <p:nvPr/>
        </p:nvSpPr>
        <p:spPr>
          <a:xfrm>
            <a:off x="1719040" y="5365806"/>
            <a:ext cx="100811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graphicFrame>
        <p:nvGraphicFramePr>
          <p:cNvPr id="109598" name="Object 30"/>
          <p:cNvGraphicFramePr>
            <a:graphicFrameLocks noChangeAspect="1"/>
          </p:cNvGraphicFramePr>
          <p:nvPr/>
        </p:nvGraphicFramePr>
        <p:xfrm>
          <a:off x="1142976" y="4357694"/>
          <a:ext cx="370582" cy="1539340"/>
        </p:xfrm>
        <a:graphic>
          <a:graphicData uri="http://schemas.openxmlformats.org/presentationml/2006/ole">
            <p:oleObj spid="_x0000_s244642" name="Equation" r:id="rId20" imgW="165028" imgH="685502" progId="Equation.DSMT4">
              <p:embed/>
            </p:oleObj>
          </a:graphicData>
        </a:graphic>
      </p:graphicFrame>
      <p:graphicFrame>
        <p:nvGraphicFramePr>
          <p:cNvPr id="109956" name="Object 388"/>
          <p:cNvGraphicFramePr>
            <a:graphicFrameLocks noChangeAspect="1"/>
          </p:cNvGraphicFramePr>
          <p:nvPr/>
        </p:nvGraphicFramePr>
        <p:xfrm>
          <a:off x="6858016" y="4429156"/>
          <a:ext cx="943818" cy="1500174"/>
        </p:xfrm>
        <a:graphic>
          <a:graphicData uri="http://schemas.openxmlformats.org/presentationml/2006/ole">
            <p:oleObj spid="_x0000_s244643" name="Equation" r:id="rId21" imgW="431800" imgH="685800" progId="Equation.DSMT4">
              <p:embed/>
            </p:oleObj>
          </a:graphicData>
        </a:graphic>
      </p:graphicFrame>
      <p:graphicFrame>
        <p:nvGraphicFramePr>
          <p:cNvPr id="4" name="Object 389"/>
          <p:cNvGraphicFramePr>
            <a:graphicFrameLocks noChangeAspect="1"/>
          </p:cNvGraphicFramePr>
          <p:nvPr/>
        </p:nvGraphicFramePr>
        <p:xfrm>
          <a:off x="1714480" y="1142984"/>
          <a:ext cx="911340" cy="874703"/>
        </p:xfrm>
        <a:graphic>
          <a:graphicData uri="http://schemas.openxmlformats.org/presentationml/2006/ole">
            <p:oleObj spid="_x0000_s244644" name="Equation" r:id="rId22" imgW="317225" imgH="304536" progId="Equation.DSMT4">
              <p:embed/>
            </p:oleObj>
          </a:graphicData>
        </a:graphic>
      </p:graphicFrame>
      <p:pic>
        <p:nvPicPr>
          <p:cNvPr id="30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39552" y="4281225"/>
            <a:ext cx="547130" cy="505097"/>
          </a:xfrm>
          <a:prstGeom prst="rect">
            <a:avLst/>
          </a:prstGeom>
          <a:noFill/>
        </p:spPr>
      </p:pic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40164" y="4918145"/>
            <a:ext cx="345906" cy="47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522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Max-percentile algorithm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DA79-8482-4561-B22C-9DD41E6876DA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14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245020" name="Equation" r:id="rId3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35858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245021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35856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245022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35857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245023" name="Equation" r:id="rId6" imgW="1459866" imgH="203112" progId="Equation.DSMT4">
                <p:embed/>
              </p:oleObj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2923226" y="3357562"/>
              <a:ext cx="720080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857488" y="1928802"/>
              <a:ext cx="428628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57488" y="2571744"/>
              <a:ext cx="720080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graphicFrame>
          <p:nvGraphicFramePr>
            <p:cNvPr id="35851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245024" name="Equation" r:id="rId7" imgW="165100" imgH="914400" progId="Equation.DSMT4">
                <p:embed/>
              </p:oleObj>
            </a:graphicData>
          </a:graphic>
        </p:graphicFrame>
        <p:graphicFrame>
          <p:nvGraphicFramePr>
            <p:cNvPr id="35859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245025" name="Equation" r:id="rId8" imgW="1307532" imgH="203112" progId="Equation.DSMT4">
                <p:embed/>
              </p:oleObj>
            </a:graphicData>
          </a:graphic>
        </p:graphicFrame>
        <p:sp>
          <p:nvSpPr>
            <p:cNvPr id="21" name="Oval 14"/>
            <p:cNvSpPr/>
            <p:nvPr/>
          </p:nvSpPr>
          <p:spPr>
            <a:xfrm>
              <a:off x="2928926" y="4143380"/>
              <a:ext cx="1071570" cy="6429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123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קבוצה 90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94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246044" name="Equation" r:id="rId3" imgW="1459866" imgH="203112" progId="Equation.DSMT4">
                <p:embed/>
              </p:oleObj>
            </a:graphicData>
          </a:graphic>
        </p:graphicFrame>
        <p:graphicFrame>
          <p:nvGraphicFramePr>
            <p:cNvPr id="92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246045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93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246046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95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246047" name="Equation" r:id="rId6" imgW="165100" imgH="914400" progId="Equation.DSMT4">
                <p:embed/>
              </p:oleObj>
            </a:graphicData>
          </a:graphic>
        </p:graphicFrame>
        <p:graphicFrame>
          <p:nvGraphicFramePr>
            <p:cNvPr id="96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246048" name="Equation" r:id="rId7" imgW="1307532" imgH="203112" progId="Equation.DSMT4">
                <p:embed/>
              </p:oleObj>
            </a:graphicData>
          </a:graphic>
        </p:graphicFrame>
        <p:sp>
          <p:nvSpPr>
            <p:cNvPr id="97" name="TextBox 96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Max-percentile algorithm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13" name="Oval 12"/>
          <p:cNvSpPr/>
          <p:nvPr/>
        </p:nvSpPr>
        <p:spPr>
          <a:xfrm>
            <a:off x="2923226" y="335756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Oval 13"/>
          <p:cNvSpPr/>
          <p:nvPr/>
        </p:nvSpPr>
        <p:spPr>
          <a:xfrm>
            <a:off x="3571868" y="1857364"/>
            <a:ext cx="71438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2857488" y="2571744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8A3F-2141-4F17-9FCA-9D6D72DC557F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15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246049" name="Equation" r:id="rId8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Oval 14"/>
          <p:cNvSpPr/>
          <p:nvPr/>
        </p:nvSpPr>
        <p:spPr>
          <a:xfrm>
            <a:off x="2928926" y="4143380"/>
            <a:ext cx="107157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Oval 13"/>
          <p:cNvSpPr/>
          <p:nvPr/>
        </p:nvSpPr>
        <p:spPr>
          <a:xfrm>
            <a:off x="2857488" y="192880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5477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קבוצה 19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22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247068" name="Equation" r:id="rId3" imgW="1459866" imgH="203112" progId="Equation.DSMT4">
                <p:embed/>
              </p:oleObj>
            </a:graphicData>
          </a:graphic>
        </p:graphicFrame>
        <p:graphicFrame>
          <p:nvGraphicFramePr>
            <p:cNvPr id="23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247069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247070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25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247071" name="Equation" r:id="rId6" imgW="165100" imgH="914400" progId="Equation.DSMT4">
                <p:embed/>
              </p:oleObj>
            </a:graphicData>
          </a:graphic>
        </p:graphicFrame>
        <p:graphicFrame>
          <p:nvGraphicFramePr>
            <p:cNvPr id="26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247072" name="Equation" r:id="rId7" imgW="1307532" imgH="203112" progId="Equation.DSMT4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Max-percentile algorithm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13" name="Oval 12"/>
          <p:cNvSpPr/>
          <p:nvPr/>
        </p:nvSpPr>
        <p:spPr>
          <a:xfrm>
            <a:off x="2923226" y="335756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Oval 13"/>
          <p:cNvSpPr/>
          <p:nvPr/>
        </p:nvSpPr>
        <p:spPr>
          <a:xfrm>
            <a:off x="3571868" y="1857364"/>
            <a:ext cx="71438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3851920" y="263862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0D19-B7EF-4B67-9315-FA97F15FAEAE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16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247073" name="Equation" r:id="rId8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Oval 14"/>
          <p:cNvSpPr/>
          <p:nvPr/>
        </p:nvSpPr>
        <p:spPr>
          <a:xfrm>
            <a:off x="2928926" y="4143380"/>
            <a:ext cx="107157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Oval 13"/>
          <p:cNvSpPr/>
          <p:nvPr/>
        </p:nvSpPr>
        <p:spPr>
          <a:xfrm>
            <a:off x="2857488" y="192880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Oval 13"/>
          <p:cNvSpPr/>
          <p:nvPr/>
        </p:nvSpPr>
        <p:spPr>
          <a:xfrm>
            <a:off x="2857488" y="2652706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08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קבוצה 24"/>
          <p:cNvGrpSpPr/>
          <p:nvPr/>
        </p:nvGrpSpPr>
        <p:grpSpPr>
          <a:xfrm>
            <a:off x="251520" y="1857364"/>
            <a:ext cx="6606496" cy="2928958"/>
            <a:chOff x="251520" y="1857364"/>
            <a:chExt cx="6606496" cy="2928958"/>
          </a:xfrm>
        </p:grpSpPr>
        <p:graphicFrame>
          <p:nvGraphicFramePr>
            <p:cNvPr id="26" name="Object 17"/>
            <p:cNvGraphicFramePr>
              <a:graphicFrameLocks noChangeAspect="1"/>
            </p:cNvGraphicFramePr>
            <p:nvPr/>
          </p:nvGraphicFramePr>
          <p:xfrm>
            <a:off x="2643174" y="2648152"/>
            <a:ext cx="4071966" cy="566534"/>
          </p:xfrm>
          <a:graphic>
            <a:graphicData uri="http://schemas.openxmlformats.org/presentationml/2006/ole">
              <p:oleObj spid="_x0000_s248092" name="Equation" r:id="rId3" imgW="1459866" imgH="203112" progId="Equation.DSMT4">
                <p:embed/>
              </p:oleObj>
            </a:graphicData>
          </a:graphic>
        </p:graphicFrame>
        <p:graphicFrame>
          <p:nvGraphicFramePr>
            <p:cNvPr id="27" name="Object 18"/>
            <p:cNvGraphicFramePr>
              <a:graphicFrameLocks noChangeAspect="1"/>
            </p:cNvGraphicFramePr>
            <p:nvPr/>
          </p:nvGraphicFramePr>
          <p:xfrm>
            <a:off x="2643174" y="3417720"/>
            <a:ext cx="4152334" cy="582784"/>
          </p:xfrm>
          <a:graphic>
            <a:graphicData uri="http://schemas.openxmlformats.org/presentationml/2006/ole">
              <p:oleObj spid="_x0000_s248093" name="Equation" r:id="rId4" imgW="1447172" imgH="203112" progId="Equation.DSMT4">
                <p:embed/>
              </p:oleObj>
            </a:graphicData>
          </a:graphic>
        </p:graphicFrame>
        <p:graphicFrame>
          <p:nvGraphicFramePr>
            <p:cNvPr id="28" name="Object 16"/>
            <p:cNvGraphicFramePr>
              <a:graphicFrameLocks noChangeAspect="1"/>
            </p:cNvGraphicFramePr>
            <p:nvPr/>
          </p:nvGraphicFramePr>
          <p:xfrm>
            <a:off x="2643174" y="1928802"/>
            <a:ext cx="4143404" cy="530228"/>
          </p:xfrm>
          <a:graphic>
            <a:graphicData uri="http://schemas.openxmlformats.org/presentationml/2006/ole">
              <p:oleObj spid="_x0000_s248094" name="Equation" r:id="rId5" imgW="1320227" imgH="203112" progId="Equation.DSMT4">
                <p:embed/>
              </p:oleObj>
            </a:graphicData>
          </a:graphic>
        </p:graphicFrame>
        <p:graphicFrame>
          <p:nvGraphicFramePr>
            <p:cNvPr id="29" name="Object 11"/>
            <p:cNvGraphicFramePr>
              <a:graphicFrameLocks noChangeAspect="1"/>
            </p:cNvGraphicFramePr>
            <p:nvPr/>
          </p:nvGraphicFramePr>
          <p:xfrm>
            <a:off x="1928794" y="1857364"/>
            <a:ext cx="442912" cy="2928958"/>
          </p:xfrm>
          <a:graphic>
            <a:graphicData uri="http://schemas.openxmlformats.org/presentationml/2006/ole">
              <p:oleObj spid="_x0000_s248095" name="Equation" r:id="rId6" imgW="165100" imgH="914400" progId="Equation.DSMT4">
                <p:embed/>
              </p:oleObj>
            </a:graphicData>
          </a:graphic>
        </p:graphicFrame>
        <p:graphicFrame>
          <p:nvGraphicFramePr>
            <p:cNvPr id="30" name="Object 19"/>
            <p:cNvGraphicFramePr>
              <a:graphicFrameLocks noChangeAspect="1"/>
            </p:cNvGraphicFramePr>
            <p:nvPr/>
          </p:nvGraphicFramePr>
          <p:xfrm>
            <a:off x="2643174" y="4214818"/>
            <a:ext cx="4214842" cy="531969"/>
          </p:xfrm>
          <a:graphic>
            <a:graphicData uri="http://schemas.openxmlformats.org/presentationml/2006/ole">
              <p:oleObj spid="_x0000_s248096" name="Equation" r:id="rId7" imgW="1307532" imgH="203112" progId="Equation.DSMT4">
                <p:embed/>
              </p:oleObj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251520" y="206084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1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528" y="278092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2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520" y="3501008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3 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520" y="4293096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dirty="0" smtClean="0">
                  <a:latin typeface="Comic Sans MS" pitchFamily="66" charset="0"/>
                </a:rPr>
                <a:t>Shirt type 4 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Max-percentile algorithm (final)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88032" y="5445224"/>
            <a:ext cx="8748464" cy="15841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Choose the 6 largest elements </a:t>
            </a:r>
          </a:p>
        </p:txBody>
      </p:sp>
      <p:sp>
        <p:nvSpPr>
          <p:cNvPr id="13" name="Oval 12"/>
          <p:cNvSpPr/>
          <p:nvPr/>
        </p:nvSpPr>
        <p:spPr>
          <a:xfrm>
            <a:off x="3851920" y="3424440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Oval 13"/>
          <p:cNvSpPr/>
          <p:nvPr/>
        </p:nvSpPr>
        <p:spPr>
          <a:xfrm>
            <a:off x="5715008" y="1857364"/>
            <a:ext cx="714380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4780614" y="2638622"/>
            <a:ext cx="7200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F9E8-F9AD-498B-BCB8-917F7C1E20C1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17</a:t>
            </a:fld>
            <a:endParaRPr lang="he-IL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700338" y="1495425"/>
          <a:ext cx="3959225" cy="319088"/>
        </p:xfrm>
        <a:graphic>
          <a:graphicData uri="http://schemas.openxmlformats.org/presentationml/2006/ole">
            <p:oleObj spid="_x0000_s248097" name="Equation" r:id="rId8" imgW="2832100" imgH="228600" progId="Equation.DSMT4">
              <p:embed/>
            </p:oleObj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6715140" y="1857364"/>
            <a:ext cx="2643206" cy="265574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lue-candidates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Red-selected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Oval 14"/>
          <p:cNvSpPr/>
          <p:nvPr/>
        </p:nvSpPr>
        <p:spPr>
          <a:xfrm>
            <a:off x="2928926" y="4143380"/>
            <a:ext cx="1071570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8" name="Oval 13"/>
          <p:cNvSpPr/>
          <p:nvPr/>
        </p:nvSpPr>
        <p:spPr>
          <a:xfrm>
            <a:off x="2857488" y="1928802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Oval 13"/>
          <p:cNvSpPr/>
          <p:nvPr/>
        </p:nvSpPr>
        <p:spPr>
          <a:xfrm>
            <a:off x="2857488" y="2652706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0" name="Oval 13"/>
          <p:cNvSpPr/>
          <p:nvPr/>
        </p:nvSpPr>
        <p:spPr>
          <a:xfrm>
            <a:off x="2938450" y="3438524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2" name="Oval 13"/>
          <p:cNvSpPr/>
          <p:nvPr/>
        </p:nvSpPr>
        <p:spPr>
          <a:xfrm>
            <a:off x="3571868" y="1928802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3" name="Oval 13"/>
          <p:cNvSpPr/>
          <p:nvPr/>
        </p:nvSpPr>
        <p:spPr>
          <a:xfrm>
            <a:off x="4643438" y="1928802"/>
            <a:ext cx="704856" cy="490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4" name="Oval 13"/>
          <p:cNvSpPr/>
          <p:nvPr/>
        </p:nvSpPr>
        <p:spPr>
          <a:xfrm>
            <a:off x="3786182" y="2643182"/>
            <a:ext cx="71438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731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4936" cy="216024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Comic Sans MS" pitchFamily="66" charset="0"/>
              </a:rPr>
              <a:t>Multi-store System</a:t>
            </a:r>
            <a:endParaRPr lang="he-IL" sz="7200" dirty="0">
              <a:latin typeface="Comic Sans MS" pitchFamily="66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BB78-6001-48C6-A5FF-01B2E2CA2F16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18</a:t>
            </a:fld>
            <a:endParaRPr lang="he-IL" dirty="0"/>
          </a:p>
        </p:txBody>
      </p:sp>
      <p:sp>
        <p:nvSpPr>
          <p:cNvPr id="181" name="TextBox 180"/>
          <p:cNvSpPr txBox="1"/>
          <p:nvPr/>
        </p:nvSpPr>
        <p:spPr>
          <a:xfrm>
            <a:off x="179512" y="49411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Stochastic demand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251520" y="414908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Local store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6572264" y="28574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Revenue:</a:t>
            </a:r>
          </a:p>
          <a:p>
            <a:pPr algn="l" rtl="0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Local &gt; Remote &gt;  Factory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31640" y="3140968"/>
            <a:ext cx="6840760" cy="3465676"/>
            <a:chOff x="1331640" y="3140968"/>
            <a:chExt cx="6840760" cy="3465676"/>
          </a:xfrm>
        </p:grpSpPr>
        <p:sp>
          <p:nvSpPr>
            <p:cNvPr id="148" name="TextBox 147"/>
            <p:cNvSpPr txBox="1"/>
            <p:nvPr/>
          </p:nvSpPr>
          <p:spPr>
            <a:xfrm>
              <a:off x="5580112" y="623731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store 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grpSp>
          <p:nvGrpSpPr>
            <p:cNvPr id="151" name="Group 111"/>
            <p:cNvGrpSpPr/>
            <p:nvPr/>
          </p:nvGrpSpPr>
          <p:grpSpPr>
            <a:xfrm>
              <a:off x="3059832" y="3140968"/>
              <a:ext cx="2376264" cy="1008112"/>
              <a:chOff x="2843808" y="2708920"/>
              <a:chExt cx="2376264" cy="1008112"/>
            </a:xfrm>
          </p:grpSpPr>
          <p:sp>
            <p:nvSpPr>
              <p:cNvPr id="152" name="Oval 102"/>
              <p:cNvSpPr/>
              <p:nvPr/>
            </p:nvSpPr>
            <p:spPr>
              <a:xfrm>
                <a:off x="4139952" y="2708920"/>
                <a:ext cx="1080120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2843808" y="2996952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/>
                  <a:t>Clothing factory</a:t>
                </a:r>
                <a:endParaRPr lang="en-US" dirty="0"/>
              </a:p>
            </p:txBody>
          </p:sp>
        </p:grpSp>
        <p:sp>
          <p:nvSpPr>
            <p:cNvPr id="154" name="Oval 29"/>
            <p:cNvSpPr/>
            <p:nvPr/>
          </p:nvSpPr>
          <p:spPr>
            <a:xfrm>
              <a:off x="5148064" y="4509120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55" name="Oval 30"/>
            <p:cNvSpPr/>
            <p:nvPr/>
          </p:nvSpPr>
          <p:spPr>
            <a:xfrm>
              <a:off x="1331640" y="4365104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156" name="Group 54"/>
            <p:cNvGrpSpPr/>
            <p:nvPr/>
          </p:nvGrpSpPr>
          <p:grpSpPr>
            <a:xfrm>
              <a:off x="5508104" y="5373216"/>
              <a:ext cx="936104" cy="368424"/>
              <a:chOff x="5652120" y="3284984"/>
              <a:chExt cx="864096" cy="440432"/>
            </a:xfrm>
          </p:grpSpPr>
          <p:cxnSp>
            <p:nvCxnSpPr>
              <p:cNvPr id="157" name="Straight Connector 32"/>
              <p:cNvCxnSpPr/>
              <p:nvPr/>
            </p:nvCxnSpPr>
            <p:spPr>
              <a:xfrm flipV="1">
                <a:off x="5652120" y="3717032"/>
                <a:ext cx="864096" cy="33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33"/>
              <p:cNvCxnSpPr/>
              <p:nvPr/>
            </p:nvCxnSpPr>
            <p:spPr>
              <a:xfrm flipH="1" flipV="1">
                <a:off x="5652120" y="3284984"/>
                <a:ext cx="6926" cy="4404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Rectangle 36"/>
              <p:cNvSpPr/>
              <p:nvPr/>
            </p:nvSpPr>
            <p:spPr>
              <a:xfrm flipV="1">
                <a:off x="5652120" y="3502666"/>
                <a:ext cx="118970" cy="2176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0" name="Rectangle 37"/>
              <p:cNvSpPr/>
              <p:nvPr/>
            </p:nvSpPr>
            <p:spPr>
              <a:xfrm flipV="1">
                <a:off x="5771090" y="3415593"/>
                <a:ext cx="118970" cy="304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1" name="Rectangle 43"/>
              <p:cNvSpPr/>
              <p:nvPr/>
            </p:nvSpPr>
            <p:spPr>
              <a:xfrm flipV="1">
                <a:off x="5890059" y="3328520"/>
                <a:ext cx="118970" cy="3918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2" name="Group 73"/>
            <p:cNvGrpSpPr/>
            <p:nvPr/>
          </p:nvGrpSpPr>
          <p:grpSpPr>
            <a:xfrm>
              <a:off x="1835696" y="5157192"/>
              <a:ext cx="1080120" cy="321965"/>
              <a:chOff x="1979712" y="2564903"/>
              <a:chExt cx="2376264" cy="1258070"/>
            </a:xfrm>
          </p:grpSpPr>
          <p:cxnSp>
            <p:nvCxnSpPr>
              <p:cNvPr id="163" name="Straight Connector 65"/>
              <p:cNvCxnSpPr/>
              <p:nvPr/>
            </p:nvCxnSpPr>
            <p:spPr>
              <a:xfrm flipV="1">
                <a:off x="1979712" y="3789040"/>
                <a:ext cx="2376264" cy="8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67"/>
              <p:cNvCxnSpPr/>
              <p:nvPr/>
            </p:nvCxnSpPr>
            <p:spPr>
              <a:xfrm flipH="1" flipV="1">
                <a:off x="1979712" y="2708920"/>
                <a:ext cx="19047" cy="1088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Rectangle 69"/>
              <p:cNvSpPr/>
              <p:nvPr/>
            </p:nvSpPr>
            <p:spPr>
              <a:xfrm flipV="1">
                <a:off x="1979712" y="3428999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6" name="Rectangle 71"/>
              <p:cNvSpPr/>
              <p:nvPr/>
            </p:nvSpPr>
            <p:spPr>
              <a:xfrm flipV="1">
                <a:off x="2699792" y="2564903"/>
                <a:ext cx="327168" cy="12564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67" name="Rectangle 72"/>
              <p:cNvSpPr/>
              <p:nvPr/>
            </p:nvSpPr>
            <p:spPr>
              <a:xfrm flipV="1">
                <a:off x="2339752" y="3429000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68" name="Group 90"/>
            <p:cNvGrpSpPr/>
            <p:nvPr/>
          </p:nvGrpSpPr>
          <p:grpSpPr>
            <a:xfrm>
              <a:off x="6876256" y="5157192"/>
              <a:ext cx="1080120" cy="584448"/>
              <a:chOff x="5436096" y="2204864"/>
              <a:chExt cx="2376264" cy="1088504"/>
            </a:xfrm>
          </p:grpSpPr>
          <p:cxnSp>
            <p:nvCxnSpPr>
              <p:cNvPr id="169" name="Straight Connector 7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7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Rectangle 80"/>
              <p:cNvSpPr/>
              <p:nvPr/>
            </p:nvSpPr>
            <p:spPr>
              <a:xfrm flipV="1">
                <a:off x="5436096" y="3068959"/>
                <a:ext cx="327168" cy="2118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2" name="Rectangle 81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3" name="Rectangle 82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174" name="Group 84"/>
            <p:cNvGrpSpPr/>
            <p:nvPr/>
          </p:nvGrpSpPr>
          <p:grpSpPr>
            <a:xfrm>
              <a:off x="3275856" y="5085184"/>
              <a:ext cx="864096" cy="368424"/>
              <a:chOff x="5436096" y="2204864"/>
              <a:chExt cx="2376264" cy="1088504"/>
            </a:xfrm>
          </p:grpSpPr>
          <p:cxnSp>
            <p:nvCxnSpPr>
              <p:cNvPr id="175" name="Straight Connector 8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8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Rectangle 87"/>
              <p:cNvSpPr/>
              <p:nvPr/>
            </p:nvSpPr>
            <p:spPr>
              <a:xfrm flipV="1">
                <a:off x="5436096" y="2742853"/>
                <a:ext cx="327168" cy="537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8" name="Rectangle 88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79" name="Rectangle 89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80" name="TextBox 179"/>
            <p:cNvSpPr txBox="1"/>
            <p:nvPr/>
          </p:nvSpPr>
          <p:spPr>
            <a:xfrm>
              <a:off x="1979712" y="60932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store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83" name="Straight Arrow Connector 113"/>
            <p:cNvCxnSpPr>
              <a:endCxn id="161" idx="2"/>
            </p:cNvCxnSpPr>
            <p:nvPr/>
          </p:nvCxnSpPr>
          <p:spPr>
            <a:xfrm>
              <a:off x="5796136" y="5013176"/>
              <a:ext cx="34177" cy="39645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19"/>
            <p:cNvCxnSpPr>
              <a:stCxn id="193" idx="2"/>
            </p:cNvCxnSpPr>
            <p:nvPr/>
          </p:nvCxnSpPr>
          <p:spPr>
            <a:xfrm rot="16200000" flipH="1">
              <a:off x="3793155" y="3370234"/>
              <a:ext cx="581293" cy="328065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21"/>
            <p:cNvCxnSpPr>
              <a:endCxn id="161" idx="2"/>
            </p:cNvCxnSpPr>
            <p:nvPr/>
          </p:nvCxnSpPr>
          <p:spPr>
            <a:xfrm>
              <a:off x="5076056" y="4221088"/>
              <a:ext cx="754257" cy="11885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7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3269660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88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29190" y="321468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9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350043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0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00562" y="350043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91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371475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92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4480" y="457200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93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5984" y="442913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94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7554" y="4429132"/>
              <a:ext cx="306803" cy="422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6314" y="3643314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9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16" y="457200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7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15206" y="464344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8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00760" y="4643446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20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00826" y="457200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9364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80" y="116632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>
                <a:latin typeface="Comic Sans MS" pitchFamily="66" charset="0"/>
              </a:rPr>
              <a:t>Key 2: Cost </a:t>
            </a:r>
            <a:r>
              <a:rPr lang="en-US" sz="3600" dirty="0" err="1" smtClean="0">
                <a:latin typeface="Comic Sans MS" pitchFamily="66" charset="0"/>
              </a:rPr>
              <a:t>Separability</a:t>
            </a:r>
            <a:endParaRPr lang="he-IL" sz="4800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fld id="{239AF4F2-1575-4DE3-A83B-8082A1DD1161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</p:spPr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37910" y="1184939"/>
            <a:ext cx="7202932" cy="2295729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Cost transformation :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RELATIVE  REVENUE</a:t>
            </a:r>
          </a:p>
          <a:p>
            <a:pPr lvl="1" algn="l" rtl="0"/>
            <a:r>
              <a:rPr lang="en-US" sz="2400" dirty="0" smtClean="0">
                <a:solidFill>
                  <a:srgbClr val="4BE321"/>
                </a:solidFill>
                <a:latin typeface="Comic Sans MS" pitchFamily="66" charset="0"/>
              </a:rPr>
              <a:t>LOCAL ,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GLOBAL</a:t>
            </a:r>
          </a:p>
          <a:p>
            <a:pPr algn="l" rtl="0"/>
            <a:r>
              <a:rPr lang="en-US" dirty="0" smtClean="0">
                <a:latin typeface="Comic Sans MS" pitchFamily="66" charset="0"/>
                <a:sym typeface="Wingdings" pitchFamily="2" charset="2"/>
              </a:rPr>
              <a:t> Cost </a:t>
            </a:r>
            <a:r>
              <a:rPr lang="en-US" dirty="0" err="1" smtClean="0">
                <a:latin typeface="Comic Sans MS" pitchFamily="66" charset="0"/>
                <a:sym typeface="Wingdings" pitchFamily="2" charset="2"/>
              </a:rPr>
              <a:t>separability</a:t>
            </a:r>
            <a:endParaRPr lang="en-US" dirty="0" smtClean="0">
              <a:latin typeface="Comic Sans MS" pitchFamily="66" charset="0"/>
            </a:endParaRP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96265" y="6022945"/>
            <a:ext cx="1911516" cy="30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store </a:t>
            </a:r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1" name="Group 111"/>
          <p:cNvGrpSpPr/>
          <p:nvPr/>
        </p:nvGrpSpPr>
        <p:grpSpPr>
          <a:xfrm>
            <a:off x="3325170" y="3480668"/>
            <a:ext cx="2102668" cy="841207"/>
            <a:chOff x="2843808" y="2708920"/>
            <a:chExt cx="2376264" cy="1008112"/>
          </a:xfrm>
        </p:grpSpPr>
        <p:sp>
          <p:nvSpPr>
            <p:cNvPr id="75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843808" y="299695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Clothing factory</a:t>
              </a:r>
              <a:endParaRPr lang="en-US" dirty="0"/>
            </a:p>
          </p:txBody>
        </p:sp>
      </p:grpSp>
      <p:pic>
        <p:nvPicPr>
          <p:cNvPr id="42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231" y="3588054"/>
            <a:ext cx="278715" cy="242640"/>
          </a:xfrm>
          <a:prstGeom prst="rect">
            <a:avLst/>
          </a:prstGeom>
          <a:noFill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9296" y="3542181"/>
            <a:ext cx="300091" cy="38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2509" y="3780623"/>
            <a:ext cx="300091" cy="38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019" y="3780623"/>
            <a:ext cx="278715" cy="242640"/>
          </a:xfrm>
          <a:prstGeom prst="rect">
            <a:avLst/>
          </a:prstGeom>
          <a:noFill/>
        </p:spPr>
      </p:pic>
      <p:pic>
        <p:nvPicPr>
          <p:cNvPr id="46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3231" y="3959455"/>
            <a:ext cx="278715" cy="242640"/>
          </a:xfrm>
          <a:prstGeom prst="rect">
            <a:avLst/>
          </a:prstGeom>
          <a:noFill/>
        </p:spPr>
      </p:pic>
      <p:pic>
        <p:nvPicPr>
          <p:cNvPr id="50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2870" y="3899845"/>
            <a:ext cx="278715" cy="242640"/>
          </a:xfrm>
          <a:prstGeom prst="rect">
            <a:avLst/>
          </a:prstGeom>
          <a:noFill/>
        </p:spPr>
      </p:pic>
      <p:grpSp>
        <p:nvGrpSpPr>
          <p:cNvPr id="77" name="Group 76"/>
          <p:cNvGrpSpPr/>
          <p:nvPr/>
        </p:nvGrpSpPr>
        <p:grpSpPr>
          <a:xfrm>
            <a:off x="1803918" y="4583260"/>
            <a:ext cx="6180780" cy="1363174"/>
            <a:chOff x="1374532" y="4286256"/>
            <a:chExt cx="6771084" cy="1791802"/>
          </a:xfrm>
        </p:grpSpPr>
        <p:sp>
          <p:nvSpPr>
            <p:cNvPr id="78" name="Oval 29"/>
            <p:cNvSpPr/>
            <p:nvPr/>
          </p:nvSpPr>
          <p:spPr>
            <a:xfrm>
              <a:off x="5121280" y="4349866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79" name="Oval 30"/>
            <p:cNvSpPr/>
            <p:nvPr/>
          </p:nvSpPr>
          <p:spPr>
            <a:xfrm>
              <a:off x="1374532" y="4286256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0" name="Smiley Face 95"/>
            <p:cNvSpPr/>
            <p:nvPr/>
          </p:nvSpPr>
          <p:spPr>
            <a:xfrm>
              <a:off x="2845002" y="5572140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1" name="Smiley Face 97"/>
            <p:cNvSpPr/>
            <p:nvPr/>
          </p:nvSpPr>
          <p:spPr>
            <a:xfrm>
              <a:off x="5875716" y="5649367"/>
              <a:ext cx="368590" cy="357190"/>
            </a:xfrm>
            <a:prstGeom prst="smileyFac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2" name="Smiley Face 95"/>
            <p:cNvSpPr/>
            <p:nvPr/>
          </p:nvSpPr>
          <p:spPr>
            <a:xfrm>
              <a:off x="3428992" y="5505165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3" name="Smiley Face 95"/>
            <p:cNvSpPr/>
            <p:nvPr/>
          </p:nvSpPr>
          <p:spPr>
            <a:xfrm>
              <a:off x="6445918" y="5706163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4" name="Smiley Face 95"/>
            <p:cNvSpPr/>
            <p:nvPr/>
          </p:nvSpPr>
          <p:spPr>
            <a:xfrm>
              <a:off x="7075641" y="5679160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5" name="Smiley Face 97"/>
            <p:cNvSpPr/>
            <p:nvPr/>
          </p:nvSpPr>
          <p:spPr>
            <a:xfrm>
              <a:off x="1721393" y="5348973"/>
              <a:ext cx="368590" cy="357190"/>
            </a:xfrm>
            <a:prstGeom prst="smileyFac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86" name="Smiley Face 97"/>
            <p:cNvSpPr/>
            <p:nvPr/>
          </p:nvSpPr>
          <p:spPr>
            <a:xfrm>
              <a:off x="2285984" y="5490863"/>
              <a:ext cx="368590" cy="357190"/>
            </a:xfrm>
            <a:prstGeom prst="smileyFac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pic>
          <p:nvPicPr>
            <p:cNvPr id="87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85918" y="4500570"/>
              <a:ext cx="547130" cy="505097"/>
            </a:xfrm>
            <a:prstGeom prst="rect">
              <a:avLst/>
            </a:prstGeom>
            <a:noFill/>
          </p:spPr>
        </p:pic>
        <p:pic>
          <p:nvPicPr>
            <p:cNvPr id="88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28860" y="4500570"/>
              <a:ext cx="547130" cy="505097"/>
            </a:xfrm>
            <a:prstGeom prst="rect">
              <a:avLst/>
            </a:prstGeom>
            <a:noFill/>
          </p:spPr>
        </p:pic>
        <p:pic>
          <p:nvPicPr>
            <p:cNvPr id="89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1802" y="4572008"/>
              <a:ext cx="410576" cy="56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3306" y="4572008"/>
              <a:ext cx="410576" cy="56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86446" y="4714884"/>
              <a:ext cx="547130" cy="505097"/>
            </a:xfrm>
            <a:prstGeom prst="rect">
              <a:avLst/>
            </a:prstGeom>
            <a:noFill/>
          </p:spPr>
        </p:pic>
        <p:pic>
          <p:nvPicPr>
            <p:cNvPr id="93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29454" y="4714884"/>
              <a:ext cx="410576" cy="574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9388" y="4714884"/>
              <a:ext cx="410576" cy="574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Oval 5"/>
          <p:cNvSpPr/>
          <p:nvPr/>
        </p:nvSpPr>
        <p:spPr>
          <a:xfrm>
            <a:off x="4802588" y="4583260"/>
            <a:ext cx="3705193" cy="187007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22E23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0229" y="4540173"/>
            <a:ext cx="7488832" cy="2160240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2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System and Problem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9552" y="1052736"/>
            <a:ext cx="806489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400" b="1" u="sng" dirty="0" smtClean="0">
                <a:latin typeface="Comic Sans MS" pitchFamily="66" charset="0"/>
              </a:rPr>
              <a:t>Players</a:t>
            </a:r>
            <a:r>
              <a:rPr lang="en-US" sz="2400" b="1" dirty="0" smtClean="0">
                <a:latin typeface="Comic Sans MS" pitchFamily="66" charset="0"/>
              </a:rPr>
              <a:t>:</a:t>
            </a:r>
            <a:r>
              <a:rPr lang="en-US" sz="2400" dirty="0" smtClean="0">
                <a:latin typeface="Comic Sans MS" pitchFamily="66" charset="0"/>
              </a:rPr>
              <a:t> End-User Terminals + a Central Video Server.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u="sng" dirty="0" smtClean="0">
                <a:latin typeface="Comic Sans MS" pitchFamily="66" charset="0"/>
              </a:rPr>
              <a:t>Function:</a:t>
            </a:r>
            <a:r>
              <a:rPr lang="en-US" sz="2400" dirty="0" smtClean="0">
                <a:latin typeface="Comic Sans MS" pitchFamily="66" charset="0"/>
              </a:rPr>
              <a:t> Provide Video-on-Demand (VoD).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Objective:</a:t>
            </a:r>
            <a:r>
              <a:rPr lang="en-US" sz="2400" dirty="0" smtClean="0">
                <a:latin typeface="Comic Sans MS" pitchFamily="66" charset="0"/>
              </a:rPr>
              <a:t> Central server is bottleneck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need to reduce its load.</a:t>
            </a:r>
            <a:endParaRPr lang="en-US" sz="2400" dirty="0" smtClean="0">
              <a:latin typeface="Comic Sans MS" pitchFamily="66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u="sng" dirty="0" smtClean="0">
                <a:latin typeface="Comic Sans MS" pitchFamily="66" charset="0"/>
              </a:rPr>
              <a:t>Solution:</a:t>
            </a:r>
            <a:r>
              <a:rPr lang="en-US" sz="2400" dirty="0" smtClean="0">
                <a:latin typeface="Comic Sans MS" pitchFamily="66" charset="0"/>
              </a:rPr>
              <a:t> Use user terminals to store movies and upload to other terminals (</a:t>
            </a:r>
            <a:r>
              <a:rPr lang="en-US" sz="2400" dirty="0" smtClean="0">
                <a:solidFill>
                  <a:srgbClr val="FFC000"/>
                </a:solidFill>
                <a:latin typeface="Comic Sans MS" pitchFamily="66" charset="0"/>
              </a:rPr>
              <a:t>Peer-to–Peer).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All controlled by central system (e.g. HOT). </a:t>
            </a:r>
          </a:p>
        </p:txBody>
      </p:sp>
      <p:grpSp>
        <p:nvGrpSpPr>
          <p:cNvPr id="3" name="Group 80"/>
          <p:cNvGrpSpPr/>
          <p:nvPr/>
        </p:nvGrpSpPr>
        <p:grpSpPr>
          <a:xfrm>
            <a:off x="427409" y="4077072"/>
            <a:ext cx="7312943" cy="2780928"/>
            <a:chOff x="467544" y="2905981"/>
            <a:chExt cx="8496944" cy="3952019"/>
          </a:xfrm>
        </p:grpSpPr>
        <p:pic>
          <p:nvPicPr>
            <p:cNvPr id="4" name="Picture 3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5661248"/>
              <a:ext cx="864096" cy="778964"/>
            </a:xfrm>
            <a:prstGeom prst="rect">
              <a:avLst/>
            </a:prstGeom>
          </p:spPr>
        </p:pic>
        <p:pic>
          <p:nvPicPr>
            <p:cNvPr id="5" name="Picture 4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6079036"/>
              <a:ext cx="864096" cy="778964"/>
            </a:xfrm>
            <a:prstGeom prst="rect">
              <a:avLst/>
            </a:prstGeom>
          </p:spPr>
        </p:pic>
        <p:pic>
          <p:nvPicPr>
            <p:cNvPr id="6" name="Picture 5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0" y="6079036"/>
              <a:ext cx="864096" cy="778964"/>
            </a:xfrm>
            <a:prstGeom prst="rect">
              <a:avLst/>
            </a:prstGeom>
          </p:spPr>
        </p:pic>
        <p:pic>
          <p:nvPicPr>
            <p:cNvPr id="7" name="Picture 6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56176" y="6079036"/>
              <a:ext cx="864096" cy="778964"/>
            </a:xfrm>
            <a:prstGeom prst="rect">
              <a:avLst/>
            </a:prstGeom>
          </p:spPr>
        </p:pic>
        <p:pic>
          <p:nvPicPr>
            <p:cNvPr id="8" name="Picture 7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6376" y="5517232"/>
              <a:ext cx="864096" cy="778964"/>
            </a:xfrm>
            <a:prstGeom prst="rect">
              <a:avLst/>
            </a:prstGeom>
          </p:spPr>
        </p:pic>
        <p:pic>
          <p:nvPicPr>
            <p:cNvPr id="9" name="Picture 8" descr="server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7944" y="3212976"/>
              <a:ext cx="504056" cy="806490"/>
            </a:xfrm>
            <a:prstGeom prst="rect">
              <a:avLst/>
            </a:prstGeom>
          </p:spPr>
        </p:pic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H="1" flipV="1">
              <a:off x="4427984" y="4653136"/>
              <a:ext cx="576064" cy="142590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Explosion 1 101"/>
            <p:cNvSpPr/>
            <p:nvPr/>
          </p:nvSpPr>
          <p:spPr>
            <a:xfrm>
              <a:off x="597843" y="2905981"/>
              <a:ext cx="2844659" cy="1432643"/>
            </a:xfrm>
            <a:prstGeom prst="irregularSeal1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Comic Sans MS" pitchFamily="66" charset="0"/>
                </a:rPr>
                <a:t>Demand reduces </a:t>
              </a:r>
              <a:endParaRPr lang="he-IL" sz="2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35" name="Flowchart: Magnetic Disk 34"/>
            <p:cNvSpPr/>
            <p:nvPr/>
          </p:nvSpPr>
          <p:spPr>
            <a:xfrm>
              <a:off x="8676456" y="5445224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6876256" y="6093296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5292080" y="5949280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lowchart: Magnetic Disk 41"/>
            <p:cNvSpPr/>
            <p:nvPr/>
          </p:nvSpPr>
          <p:spPr>
            <a:xfrm>
              <a:off x="3563888" y="6021288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1259632" y="5661248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995936" y="4365104"/>
              <a:ext cx="648072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" idx="0"/>
            </p:cNvCxnSpPr>
            <p:nvPr/>
          </p:nvCxnSpPr>
          <p:spPr>
            <a:xfrm flipV="1">
              <a:off x="3275856" y="4653136"/>
              <a:ext cx="792088" cy="142590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4644008" y="4653136"/>
              <a:ext cx="1800200" cy="144016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46" idx="3"/>
            </p:cNvCxnSpPr>
            <p:nvPr/>
          </p:nvCxnSpPr>
          <p:spPr>
            <a:xfrm flipH="1" flipV="1">
              <a:off x="4644008" y="4509120"/>
              <a:ext cx="3312368" cy="108012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46" idx="1"/>
            </p:cNvCxnSpPr>
            <p:nvPr/>
          </p:nvCxnSpPr>
          <p:spPr>
            <a:xfrm flipV="1">
              <a:off x="1115616" y="4509120"/>
              <a:ext cx="2880320" cy="108012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0"/>
            </p:cNvCxnSpPr>
            <p:nvPr/>
          </p:nvCxnSpPr>
          <p:spPr>
            <a:xfrm flipH="1" flipV="1">
              <a:off x="4283968" y="3789040"/>
              <a:ext cx="36004" cy="576064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860032" y="3212976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000" b="1" dirty="0" smtClean="0"/>
                <a:t>Video server </a:t>
              </a:r>
              <a:endParaRPr lang="en-US" sz="20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04048" y="4221088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000" b="1" dirty="0" smtClean="0"/>
                <a:t>Router</a:t>
              </a:r>
              <a:endParaRPr lang="en-US" sz="20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80112" y="5373216"/>
              <a:ext cx="2304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000" b="1" dirty="0" smtClean="0"/>
                <a:t>User terminals</a:t>
              </a:r>
              <a:endParaRPr lang="en-US" sz="2000" b="1" dirty="0"/>
            </a:p>
          </p:txBody>
        </p:sp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5826-CA3B-4854-8B9C-0484B7FF5D52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Matching </a:t>
            </a:r>
            <a:r>
              <a:rPr lang="en-US" sz="3200" dirty="0" smtClean="0">
                <a:latin typeface="Comic Sans MS" pitchFamily="66" charset="0"/>
              </a:rPr>
              <a:t>(multi-region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fld id="{8939D08A-615A-4B10-B23F-D017C9D6312B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</p:spPr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85492" y="1180200"/>
            <a:ext cx="7202932" cy="2295729"/>
          </a:xfrm>
        </p:spPr>
        <p:txBody>
          <a:bodyPr>
            <a:normAutofit/>
          </a:bodyPr>
          <a:lstStyle/>
          <a:p>
            <a:pPr algn="l" rtl="0"/>
            <a:r>
              <a:rPr lang="en-US" sz="2400" b="1" u="sng" dirty="0" smtClean="0">
                <a:latin typeface="Comic Sans MS" pitchFamily="66" charset="0"/>
              </a:rPr>
              <a:t>Matching Problem: 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Given </a:t>
            </a:r>
            <a:r>
              <a:rPr lang="en-US" sz="2400" u="sng" dirty="0" smtClean="0">
                <a:latin typeface="Comic Sans MS" pitchFamily="66" charset="0"/>
              </a:rPr>
              <a:t>deterministic</a:t>
            </a:r>
            <a:r>
              <a:rPr lang="en-US" sz="2400" dirty="0" smtClean="0">
                <a:latin typeface="Comic Sans MS" pitchFamily="66" charset="0"/>
              </a:rPr>
              <a:t> demand, store shirts.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Match between demand and shirts.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Solution (simple) in linear time</a:t>
            </a:r>
          </a:p>
          <a:p>
            <a:pPr lvl="1" algn="l" rtl="0"/>
            <a:r>
              <a:rPr lang="en-US" sz="2400" dirty="0" smtClean="0">
                <a:latin typeface="Comic Sans MS" pitchFamily="66" charset="0"/>
              </a:rPr>
              <a:t>Closed formula revenue.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74532" y="3475929"/>
            <a:ext cx="6771084" cy="1791802"/>
            <a:chOff x="1374532" y="4286256"/>
            <a:chExt cx="6771084" cy="1791802"/>
          </a:xfrm>
        </p:grpSpPr>
        <p:sp>
          <p:nvSpPr>
            <p:cNvPr id="27" name="Oval 29"/>
            <p:cNvSpPr/>
            <p:nvPr/>
          </p:nvSpPr>
          <p:spPr>
            <a:xfrm>
              <a:off x="5121280" y="4349866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0" name="Oval 30"/>
            <p:cNvSpPr/>
            <p:nvPr/>
          </p:nvSpPr>
          <p:spPr>
            <a:xfrm>
              <a:off x="1374532" y="4286256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8" name="Smiley Face 95"/>
            <p:cNvSpPr/>
            <p:nvPr/>
          </p:nvSpPr>
          <p:spPr>
            <a:xfrm>
              <a:off x="2845002" y="5572140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39" name="Smiley Face 97"/>
            <p:cNvSpPr/>
            <p:nvPr/>
          </p:nvSpPr>
          <p:spPr>
            <a:xfrm>
              <a:off x="5875716" y="5649367"/>
              <a:ext cx="368590" cy="357190"/>
            </a:xfrm>
            <a:prstGeom prst="smileyFac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0" name="Smiley Face 95"/>
            <p:cNvSpPr/>
            <p:nvPr/>
          </p:nvSpPr>
          <p:spPr>
            <a:xfrm>
              <a:off x="3428992" y="5505165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1" name="Smiley Face 95"/>
            <p:cNvSpPr/>
            <p:nvPr/>
          </p:nvSpPr>
          <p:spPr>
            <a:xfrm>
              <a:off x="6445918" y="5706163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2" name="Smiley Face 95"/>
            <p:cNvSpPr/>
            <p:nvPr/>
          </p:nvSpPr>
          <p:spPr>
            <a:xfrm>
              <a:off x="7075641" y="5679160"/>
              <a:ext cx="428628" cy="357190"/>
            </a:xfrm>
            <a:prstGeom prst="smileyFac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3" name="Smiley Face 97"/>
            <p:cNvSpPr/>
            <p:nvPr/>
          </p:nvSpPr>
          <p:spPr>
            <a:xfrm>
              <a:off x="1721393" y="5348973"/>
              <a:ext cx="368590" cy="357190"/>
            </a:xfrm>
            <a:prstGeom prst="smileyFac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144" name="Smiley Face 97"/>
            <p:cNvSpPr/>
            <p:nvPr/>
          </p:nvSpPr>
          <p:spPr>
            <a:xfrm>
              <a:off x="2285984" y="5490863"/>
              <a:ext cx="368590" cy="357190"/>
            </a:xfrm>
            <a:prstGeom prst="smileyFac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pic>
          <p:nvPicPr>
            <p:cNvPr id="145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85918" y="4500570"/>
              <a:ext cx="547130" cy="505097"/>
            </a:xfrm>
            <a:prstGeom prst="rect">
              <a:avLst/>
            </a:prstGeom>
            <a:noFill/>
          </p:spPr>
        </p:pic>
        <p:pic>
          <p:nvPicPr>
            <p:cNvPr id="146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8860" y="4500570"/>
              <a:ext cx="547130" cy="505097"/>
            </a:xfrm>
            <a:prstGeom prst="rect">
              <a:avLst/>
            </a:prstGeom>
            <a:noFill/>
          </p:spPr>
        </p:pic>
        <p:pic>
          <p:nvPicPr>
            <p:cNvPr id="147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71802" y="4572008"/>
              <a:ext cx="410576" cy="56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8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4572008"/>
              <a:ext cx="410576" cy="56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9" name="TextBox 148"/>
            <p:cNvSpPr txBox="1"/>
            <p:nvPr/>
          </p:nvSpPr>
          <p:spPr>
            <a:xfrm>
              <a:off x="4429124" y="4429132"/>
              <a:ext cx="755335" cy="156966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9600" dirty="0" smtClean="0"/>
                <a:t>?</a:t>
              </a:r>
              <a:endParaRPr lang="he-IL" sz="9600" dirty="0"/>
            </a:p>
          </p:txBody>
        </p:sp>
        <p:pic>
          <p:nvPicPr>
            <p:cNvPr id="150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86446" y="4714884"/>
              <a:ext cx="547130" cy="505097"/>
            </a:xfrm>
            <a:prstGeom prst="rect">
              <a:avLst/>
            </a:prstGeom>
            <a:noFill/>
          </p:spPr>
        </p:pic>
        <p:pic>
          <p:nvPicPr>
            <p:cNvPr id="151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29454" y="4714884"/>
              <a:ext cx="410576" cy="574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29388" y="4714884"/>
              <a:ext cx="410576" cy="574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9347323"/>
              </p:ext>
            </p:extLst>
          </p:nvPr>
        </p:nvGraphicFramePr>
        <p:xfrm>
          <a:off x="918209" y="5373216"/>
          <a:ext cx="7777163" cy="1000125"/>
        </p:xfrm>
        <a:graphic>
          <a:graphicData uri="http://schemas.openxmlformats.org/presentationml/2006/ole">
            <p:oleObj spid="_x0000_s250925" name="Equation" r:id="rId6" imgW="3556000" imgH="457200" progId="Equation.DSMT4">
              <p:embed/>
            </p:oleObj>
          </a:graphicData>
        </a:graphic>
      </p:graphicFrame>
      <p:sp>
        <p:nvSpPr>
          <p:cNvPr id="26" name="Rounded Rectangle 25"/>
          <p:cNvSpPr/>
          <p:nvPr/>
        </p:nvSpPr>
        <p:spPr>
          <a:xfrm>
            <a:off x="2845002" y="5267731"/>
            <a:ext cx="2519086" cy="1113598"/>
          </a:xfrm>
          <a:prstGeom prst="roundRect">
            <a:avLst/>
          </a:prstGeom>
          <a:solidFill>
            <a:schemeClr val="bg1">
              <a:alpha val="0"/>
            </a:schemeClr>
          </a:solidFill>
          <a:ln w="349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282145" y="5267731"/>
            <a:ext cx="3466319" cy="111359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22E23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The Multi-Regional problems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7C21-87F2-4B17-843F-6C03A7FCEEE7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21</a:t>
            </a:fld>
            <a:endParaRPr lang="he-IL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115616" y="1412776"/>
            <a:ext cx="7242598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Symmetric bounded – </a:t>
            </a:r>
            <a:r>
              <a:rPr lang="en-US" u="sng" dirty="0" smtClean="0">
                <a:solidFill>
                  <a:srgbClr val="0070C0"/>
                </a:solidFill>
                <a:latin typeface="Comic Sans MS" pitchFamily="66" charset="0"/>
              </a:rPr>
              <a:t>this work, low complexity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Asymmetric unbounded -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solved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Asymmetric bounded –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most complicated, solved, higher complexity</a:t>
            </a:r>
          </a:p>
          <a:p>
            <a:pPr marL="0" indent="0" algn="l" rtl="0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lvl="1" algn="l" rtl="0"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l" rtl="0"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Equivalent &amp; Balanced allocations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276" y="1493464"/>
            <a:ext cx="8115328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A </a:t>
            </a:r>
            <a:r>
              <a:rPr lang="en-US" b="1" u="sng" dirty="0" smtClean="0">
                <a:latin typeface="Comic Sans MS" pitchFamily="66" charset="0"/>
              </a:rPr>
              <a:t>quantity vector</a:t>
            </a:r>
            <a:r>
              <a:rPr lang="en-US" dirty="0" smtClean="0">
                <a:latin typeface="Comic Sans MS" pitchFamily="66" charset="0"/>
              </a:rPr>
              <a:t> of an allocation: </a:t>
            </a:r>
          </a:p>
          <a:p>
            <a:pPr algn="l" rtl="0"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/>
            <a:r>
              <a:rPr lang="en-US" dirty="0" smtClean="0">
                <a:latin typeface="Comic Sans MS" pitchFamily="66" charset="0"/>
              </a:rPr>
              <a:t>Two allocations are called </a:t>
            </a:r>
            <a:r>
              <a:rPr lang="en-US" b="1" u="sng" dirty="0" smtClean="0">
                <a:latin typeface="Comic Sans MS" pitchFamily="66" charset="0"/>
              </a:rPr>
              <a:t>equivalent</a:t>
            </a:r>
            <a:r>
              <a:rPr lang="en-US" dirty="0" smtClean="0">
                <a:latin typeface="Comic Sans MS" pitchFamily="66" charset="0"/>
              </a:rPr>
              <a:t> if they have the same quantity vector.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78487" y="5499149"/>
            <a:ext cx="4834880" cy="114300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Equivalent allocations with Quantity vector of L=(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4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ECF6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3417653"/>
              </p:ext>
            </p:extLst>
          </p:nvPr>
        </p:nvGraphicFramePr>
        <p:xfrm>
          <a:off x="3362655" y="2060848"/>
          <a:ext cx="2389200" cy="555628"/>
        </p:xfrm>
        <a:graphic>
          <a:graphicData uri="http://schemas.openxmlformats.org/presentationml/2006/ole">
            <p:oleObj spid="_x0000_s236668" name="Equation" r:id="rId3" imgW="1091726" imgH="253890" progId="Equation.DSMT4">
              <p:embed/>
            </p:oleObj>
          </a:graphicData>
        </a:graphic>
      </p:graphicFrame>
      <p:sp>
        <p:nvSpPr>
          <p:cNvPr id="11" name="מציין מיקום של תאריך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2471-9E9B-442D-9170-5C61EECFEE90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22</a:t>
            </a:fld>
            <a:endParaRPr lang="he-IL" dirty="0"/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9238192"/>
              </p:ext>
            </p:extLst>
          </p:nvPr>
        </p:nvGraphicFramePr>
        <p:xfrm>
          <a:off x="3734036" y="4406112"/>
          <a:ext cx="1112264" cy="855588"/>
        </p:xfrm>
        <a:graphic>
          <a:graphicData uri="http://schemas.openxmlformats.org/presentationml/2006/ole">
            <p:oleObj spid="_x0000_s236669" name="Equation" r:id="rId4" imgW="164814" imgH="126780" progId="Equation.DSMT4">
              <p:embed/>
            </p:oleObj>
          </a:graphicData>
        </a:graphic>
      </p:graphicFrame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pSp>
        <p:nvGrpSpPr>
          <p:cNvPr id="6" name="Group 5"/>
          <p:cNvGrpSpPr/>
          <p:nvPr/>
        </p:nvGrpSpPr>
        <p:grpSpPr>
          <a:xfrm>
            <a:off x="512855" y="3732941"/>
            <a:ext cx="3162745" cy="1766208"/>
            <a:chOff x="428596" y="4253219"/>
            <a:chExt cx="3162745" cy="1766208"/>
          </a:xfrm>
        </p:grpSpPr>
        <p:pic>
          <p:nvPicPr>
            <p:cNvPr id="7" name="Picture 20" descr="full allocation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596" y="4714884"/>
              <a:ext cx="3162745" cy="1304543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79570" y="4253219"/>
              <a:ext cx="2029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dirty="0" smtClean="0">
                  <a:solidFill>
                    <a:srgbClr val="1AECF6"/>
                  </a:solidFill>
                  <a:latin typeface="Comic Sans MS" pitchFamily="66" charset="0"/>
                </a:rPr>
                <a:t>unbalanced</a:t>
              </a:r>
              <a:endParaRPr lang="en-US" sz="2400" dirty="0">
                <a:solidFill>
                  <a:srgbClr val="1AECF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63291" y="3748070"/>
            <a:ext cx="3429024" cy="1776197"/>
            <a:chOff x="5000628" y="4126842"/>
            <a:chExt cx="3429024" cy="1776197"/>
          </a:xfrm>
        </p:grpSpPr>
        <p:pic>
          <p:nvPicPr>
            <p:cNvPr id="14" name="תמונה 13" descr="2Reg.jpe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00628" y="4572008"/>
              <a:ext cx="3429024" cy="1331031"/>
            </a:xfrm>
            <a:prstGeom prst="rect">
              <a:avLst/>
            </a:prstGeom>
          </p:spPr>
        </p:pic>
        <p:pic>
          <p:nvPicPr>
            <p:cNvPr id="16" name="תמונה 15" descr="first_movie.jpe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43570" y="5072074"/>
              <a:ext cx="216570" cy="214314"/>
            </a:xfrm>
            <a:prstGeom prst="rect">
              <a:avLst/>
            </a:prstGeom>
          </p:spPr>
        </p:pic>
        <p:pic>
          <p:nvPicPr>
            <p:cNvPr id="17" name="תמונה 16" descr="first_movie.jpe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00760" y="5072074"/>
              <a:ext cx="216570" cy="214314"/>
            </a:xfrm>
            <a:prstGeom prst="rect">
              <a:avLst/>
            </a:prstGeom>
          </p:spPr>
        </p:pic>
        <p:pic>
          <p:nvPicPr>
            <p:cNvPr id="18" name="תמונה 17" descr="first_movie.jpe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58082" y="5000636"/>
              <a:ext cx="216570" cy="214314"/>
            </a:xfrm>
            <a:prstGeom prst="rect">
              <a:avLst/>
            </a:prstGeom>
          </p:spPr>
        </p:pic>
        <p:pic>
          <p:nvPicPr>
            <p:cNvPr id="19" name="תמונה 18" descr="first_movie.jpe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86710" y="5000636"/>
              <a:ext cx="216570" cy="214314"/>
            </a:xfrm>
            <a:prstGeom prst="rect">
              <a:avLst/>
            </a:prstGeom>
          </p:spPr>
        </p:pic>
        <p:pic>
          <p:nvPicPr>
            <p:cNvPr id="20" name="תמונה 19" descr="second_movie.jpe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84024" y="5072074"/>
              <a:ext cx="216669" cy="214314"/>
            </a:xfrm>
            <a:prstGeom prst="rect">
              <a:avLst/>
            </a:prstGeom>
          </p:spPr>
        </p:pic>
        <p:pic>
          <p:nvPicPr>
            <p:cNvPr id="21" name="תמונה 20" descr="second_movie.jpe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8148" y="5214950"/>
              <a:ext cx="216669" cy="214314"/>
            </a:xfrm>
            <a:prstGeom prst="rect">
              <a:avLst/>
            </a:prstGeom>
          </p:spPr>
        </p:pic>
        <p:pic>
          <p:nvPicPr>
            <p:cNvPr id="22" name="תמונה 21" descr="third_movie.jpe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57818" y="5357826"/>
              <a:ext cx="285752" cy="282646"/>
            </a:xfrm>
            <a:prstGeom prst="rect">
              <a:avLst/>
            </a:prstGeom>
          </p:spPr>
        </p:pic>
        <p:pic>
          <p:nvPicPr>
            <p:cNvPr id="23" name="תמונה 22" descr="third_movie.jpe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80312" y="5301208"/>
              <a:ext cx="285752" cy="282646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879739" y="4126842"/>
              <a:ext cx="1596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dirty="0" smtClean="0">
                  <a:latin typeface="Comic Sans MS" pitchFamily="66" charset="0"/>
                </a:rPr>
                <a:t>balanced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04" y="0"/>
            <a:ext cx="8229600" cy="1143000"/>
          </a:xfrm>
        </p:spPr>
        <p:txBody>
          <a:bodyPr/>
          <a:lstStyle/>
          <a:p>
            <a:pPr algn="l" rtl="0"/>
            <a:r>
              <a:rPr lang="en-US" dirty="0" smtClean="0">
                <a:latin typeface="Comic Sans MS" pitchFamily="66" charset="0"/>
              </a:rPr>
              <a:t>Main Result (Key 3 – balance)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04" y="1052736"/>
            <a:ext cx="8715404" cy="77074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u="sng" dirty="0" smtClean="0">
                <a:latin typeface="Comic Sans MS" pitchFamily="66" charset="0"/>
              </a:rPr>
              <a:t>Balance Principle</a:t>
            </a:r>
            <a:r>
              <a:rPr lang="en-US" dirty="0" smtClean="0">
                <a:latin typeface="Comic Sans MS" pitchFamily="66" charset="0"/>
              </a:rPr>
              <a:t>: An optimal allocation must be balanced. </a:t>
            </a:r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D56D-23AE-412B-974A-0986A8818D27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23</a:t>
            </a:fld>
            <a:endParaRPr lang="he-IL" dirty="0"/>
          </a:p>
        </p:txBody>
      </p:sp>
      <p:grpSp>
        <p:nvGrpSpPr>
          <p:cNvPr id="4" name="Group 3"/>
          <p:cNvGrpSpPr/>
          <p:nvPr/>
        </p:nvGrpSpPr>
        <p:grpSpPr>
          <a:xfrm>
            <a:off x="2253923" y="1669381"/>
            <a:ext cx="5072097" cy="1068464"/>
            <a:chOff x="428596" y="4572008"/>
            <a:chExt cx="8001056" cy="1447419"/>
          </a:xfrm>
        </p:grpSpPr>
        <p:pic>
          <p:nvPicPr>
            <p:cNvPr id="7" name="Picture 20" descr="full allocation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4714884"/>
              <a:ext cx="3162745" cy="1304543"/>
            </a:xfrm>
            <a:prstGeom prst="rect">
              <a:avLst/>
            </a:prstGeom>
          </p:spPr>
        </p:pic>
        <p:pic>
          <p:nvPicPr>
            <p:cNvPr id="14" name="תמונה 13" descr="2Reg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00628" y="4572008"/>
              <a:ext cx="3429024" cy="1331031"/>
            </a:xfrm>
            <a:prstGeom prst="rect">
              <a:avLst/>
            </a:prstGeom>
          </p:spPr>
        </p:pic>
        <p:pic>
          <p:nvPicPr>
            <p:cNvPr id="16" name="תמונה 15" descr="first_movi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43570" y="5072074"/>
              <a:ext cx="216570" cy="214314"/>
            </a:xfrm>
            <a:prstGeom prst="rect">
              <a:avLst/>
            </a:prstGeom>
          </p:spPr>
        </p:pic>
        <p:pic>
          <p:nvPicPr>
            <p:cNvPr id="17" name="תמונה 16" descr="first_movi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00760" y="5072074"/>
              <a:ext cx="216570" cy="214314"/>
            </a:xfrm>
            <a:prstGeom prst="rect">
              <a:avLst/>
            </a:prstGeom>
          </p:spPr>
        </p:pic>
        <p:pic>
          <p:nvPicPr>
            <p:cNvPr id="18" name="תמונה 17" descr="first_movi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58082" y="5000636"/>
              <a:ext cx="216570" cy="214314"/>
            </a:xfrm>
            <a:prstGeom prst="rect">
              <a:avLst/>
            </a:prstGeom>
          </p:spPr>
        </p:pic>
        <p:pic>
          <p:nvPicPr>
            <p:cNvPr id="19" name="תמונה 18" descr="first_movi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86710" y="5000636"/>
              <a:ext cx="216570" cy="214314"/>
            </a:xfrm>
            <a:prstGeom prst="rect">
              <a:avLst/>
            </a:prstGeom>
          </p:spPr>
        </p:pic>
        <p:pic>
          <p:nvPicPr>
            <p:cNvPr id="20" name="תמונה 19" descr="second_movie.jpe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84024" y="5072074"/>
              <a:ext cx="216669" cy="214314"/>
            </a:xfrm>
            <a:prstGeom prst="rect">
              <a:avLst/>
            </a:prstGeom>
          </p:spPr>
        </p:pic>
        <p:pic>
          <p:nvPicPr>
            <p:cNvPr id="21" name="תמונה 20" descr="second_movie.jpe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148" y="5214950"/>
              <a:ext cx="216669" cy="214314"/>
            </a:xfrm>
            <a:prstGeom prst="rect">
              <a:avLst/>
            </a:prstGeom>
          </p:spPr>
        </p:pic>
        <p:pic>
          <p:nvPicPr>
            <p:cNvPr id="22" name="תמונה 21" descr="third_movie.jpe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57818" y="5357826"/>
              <a:ext cx="285752" cy="282646"/>
            </a:xfrm>
            <a:prstGeom prst="rect">
              <a:avLst/>
            </a:prstGeom>
          </p:spPr>
        </p:pic>
        <p:pic>
          <p:nvPicPr>
            <p:cNvPr id="23" name="תמונה 22" descr="third_movie.jpe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80312" y="5301208"/>
              <a:ext cx="285752" cy="282646"/>
            </a:xfrm>
            <a:prstGeom prst="rect">
              <a:avLst/>
            </a:prstGeom>
          </p:spPr>
        </p:pic>
        <p:graphicFrame>
          <p:nvGraphicFramePr>
            <p:cNvPr id="5837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44824720"/>
                </p:ext>
              </p:extLst>
            </p:nvPr>
          </p:nvGraphicFramePr>
          <p:xfrm>
            <a:off x="3779912" y="4797152"/>
            <a:ext cx="1112264" cy="855588"/>
          </p:xfrm>
          <a:graphic>
            <a:graphicData uri="http://schemas.openxmlformats.org/presentationml/2006/ole">
              <p:oleObj spid="_x0000_s251949" name="Equation" r:id="rId8" imgW="164814" imgH="126780" progId="Equation.DSMT4">
                <p:embed/>
              </p:oleObj>
            </a:graphicData>
          </a:graphic>
        </p:graphicFrame>
      </p:grp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275361" y="2952192"/>
            <a:ext cx="2004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latin typeface="Comic Sans MS" pitchFamily="66" charset="0"/>
              </a:rPr>
              <a:t>NOT optimal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52264" y="2752137"/>
            <a:ext cx="2640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latin typeface="Comic Sans MS" pitchFamily="66" charset="0"/>
              </a:rPr>
              <a:t>Potentially optimal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60361" y="3352302"/>
            <a:ext cx="8589292" cy="3029026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latin typeface="Comic Sans MS" pitchFamily="66" charset="0"/>
                <a:sym typeface="Wingdings" pitchFamily="2" charset="2"/>
              </a:rPr>
              <a:t> A greedy approach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Repeatedly add shirts one-by-one</a:t>
            </a:r>
          </a:p>
          <a:p>
            <a:pPr lvl="1" algn="l" rtl="0"/>
            <a:r>
              <a:rPr lang="en-US" dirty="0" smtClean="0">
                <a:latin typeface="Comic Sans MS" pitchFamily="66" charset="0"/>
              </a:rPr>
              <a:t>Try add 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Y</a:t>
            </a:r>
            <a:r>
              <a:rPr lang="en-US" dirty="0" smtClean="0">
                <a:latin typeface="Comic Sans MS" pitchFamily="66" charset="0"/>
              </a:rPr>
              <a:t> /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 / </a:t>
            </a:r>
            <a:r>
              <a:rPr lang="en-US" dirty="0" smtClean="0">
                <a:solidFill>
                  <a:srgbClr val="1AECF6"/>
                </a:solidFill>
                <a:latin typeface="Comic Sans MS" pitchFamily="66" charset="0"/>
              </a:rPr>
              <a:t>B</a:t>
            </a:r>
            <a:endParaRPr lang="en-US" dirty="0" smtClean="0">
              <a:latin typeface="Comic Sans MS" pitchFamily="66" charset="0"/>
            </a:endParaRPr>
          </a:p>
          <a:p>
            <a:pPr lvl="2" algn="l" rtl="0"/>
            <a:r>
              <a:rPr lang="en-US" dirty="0" smtClean="0">
                <a:latin typeface="Comic Sans MS" pitchFamily="66" charset="0"/>
              </a:rPr>
              <a:t>For each take the balanced allocation</a:t>
            </a:r>
          </a:p>
          <a:p>
            <a:pPr lvl="2" algn="l" rtl="0"/>
            <a:r>
              <a:rPr lang="en-US" dirty="0" smtClean="0">
                <a:latin typeface="Comic Sans MS" pitchFamily="66" charset="0"/>
              </a:rPr>
              <a:t>Select the best of the three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Balance principle + Convexity + Cost </a:t>
            </a:r>
            <a:r>
              <a:rPr lang="en-US" dirty="0" err="1" smtClean="0">
                <a:latin typeface="Comic Sans MS" pitchFamily="66" charset="0"/>
              </a:rPr>
              <a:t>seperability</a:t>
            </a:r>
            <a:r>
              <a:rPr lang="en-US" dirty="0" smtClean="0">
                <a:latin typeface="Comic Sans MS" pitchFamily="66" charset="0"/>
              </a:rPr>
              <a:t> 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                    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 </a:t>
            </a:r>
            <a:r>
              <a:rPr lang="en-US" u="sng" dirty="0" smtClean="0">
                <a:latin typeface="Comic Sans MS" pitchFamily="66" charset="0"/>
                <a:sym typeface="Wingdings" pitchFamily="2" charset="2"/>
              </a:rPr>
              <a:t>optimality 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            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1" algn="ctr" rtl="0"/>
            <a:endParaRPr lang="en-US" dirty="0" smtClean="0">
              <a:solidFill>
                <a:srgbClr val="1AECF6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2171380"/>
            <a:ext cx="1008112" cy="12586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699792" y="1774850"/>
            <a:ext cx="1368152" cy="11062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2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Performance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04" y="1412776"/>
            <a:ext cx="8373268" cy="201622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Complexity:  O(s(</a:t>
            </a:r>
            <a:r>
              <a:rPr lang="en-US" dirty="0" err="1" smtClean="0">
                <a:latin typeface="Comic Sans MS" pitchFamily="66" charset="0"/>
              </a:rPr>
              <a:t>d+log</a:t>
            </a:r>
            <a:r>
              <a:rPr lang="en-US" dirty="0" smtClean="0">
                <a:latin typeface="Comic Sans MS" pitchFamily="66" charset="0"/>
              </a:rPr>
              <a:t> s))</a:t>
            </a:r>
          </a:p>
          <a:p>
            <a:pPr lvl="1" algn="l" rtl="0"/>
            <a:r>
              <a:rPr lang="en-US" dirty="0" smtClean="0">
                <a:latin typeface="Comic Sans MS" pitchFamily="66" charset="0"/>
              </a:rPr>
              <a:t>S = # shirts</a:t>
            </a:r>
          </a:p>
          <a:p>
            <a:pPr lvl="1" algn="l" rtl="0"/>
            <a:r>
              <a:rPr lang="en-US" dirty="0" smtClean="0">
                <a:latin typeface="Comic Sans MS" pitchFamily="66" charset="0"/>
              </a:rPr>
              <a:t>d = size of density function</a:t>
            </a:r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1A13-EF5D-48F7-A2CF-BA1FB6789F81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24</a:t>
            </a:fld>
            <a:endParaRPr lang="he-IL" dirty="0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pSp>
        <p:nvGrpSpPr>
          <p:cNvPr id="28" name="Group 27"/>
          <p:cNvGrpSpPr/>
          <p:nvPr/>
        </p:nvGrpSpPr>
        <p:grpSpPr>
          <a:xfrm>
            <a:off x="3248779" y="3733765"/>
            <a:ext cx="3429024" cy="1776197"/>
            <a:chOff x="5000628" y="4126842"/>
            <a:chExt cx="3429024" cy="1776197"/>
          </a:xfrm>
        </p:grpSpPr>
        <p:pic>
          <p:nvPicPr>
            <p:cNvPr id="29" name="תמונה 13" descr="2Reg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0628" y="4572008"/>
              <a:ext cx="3429024" cy="1331031"/>
            </a:xfrm>
            <a:prstGeom prst="rect">
              <a:avLst/>
            </a:prstGeom>
          </p:spPr>
        </p:pic>
        <p:pic>
          <p:nvPicPr>
            <p:cNvPr id="30" name="תמונה 15" descr="first_movie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43570" y="5072074"/>
              <a:ext cx="216570" cy="214314"/>
            </a:xfrm>
            <a:prstGeom prst="rect">
              <a:avLst/>
            </a:prstGeom>
          </p:spPr>
        </p:pic>
        <p:pic>
          <p:nvPicPr>
            <p:cNvPr id="31" name="תמונה 16" descr="first_movie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0760" y="5072074"/>
              <a:ext cx="216570" cy="214314"/>
            </a:xfrm>
            <a:prstGeom prst="rect">
              <a:avLst/>
            </a:prstGeom>
          </p:spPr>
        </p:pic>
        <p:pic>
          <p:nvPicPr>
            <p:cNvPr id="32" name="תמונה 17" descr="first_movie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8082" y="5000636"/>
              <a:ext cx="216570" cy="214314"/>
            </a:xfrm>
            <a:prstGeom prst="rect">
              <a:avLst/>
            </a:prstGeom>
          </p:spPr>
        </p:pic>
        <p:pic>
          <p:nvPicPr>
            <p:cNvPr id="33" name="תמונה 18" descr="first_movie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86710" y="5000636"/>
              <a:ext cx="216570" cy="214314"/>
            </a:xfrm>
            <a:prstGeom prst="rect">
              <a:avLst/>
            </a:prstGeom>
          </p:spPr>
        </p:pic>
        <p:pic>
          <p:nvPicPr>
            <p:cNvPr id="34" name="תמונה 19" descr="second_movie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4024" y="5072074"/>
              <a:ext cx="216669" cy="214314"/>
            </a:xfrm>
            <a:prstGeom prst="rect">
              <a:avLst/>
            </a:prstGeom>
          </p:spPr>
        </p:pic>
        <p:pic>
          <p:nvPicPr>
            <p:cNvPr id="35" name="תמונה 20" descr="second_movie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148" y="5214950"/>
              <a:ext cx="216669" cy="214314"/>
            </a:xfrm>
            <a:prstGeom prst="rect">
              <a:avLst/>
            </a:prstGeom>
          </p:spPr>
        </p:pic>
        <p:pic>
          <p:nvPicPr>
            <p:cNvPr id="36" name="תמונה 21" descr="third_movi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57818" y="5357826"/>
              <a:ext cx="285752" cy="282646"/>
            </a:xfrm>
            <a:prstGeom prst="rect">
              <a:avLst/>
            </a:prstGeom>
          </p:spPr>
        </p:pic>
        <p:pic>
          <p:nvPicPr>
            <p:cNvPr id="37" name="תמונה 22" descr="third_movi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80312" y="5301208"/>
              <a:ext cx="285752" cy="282646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879739" y="4126842"/>
              <a:ext cx="1596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dirty="0" smtClean="0">
                  <a:latin typeface="Comic Sans MS" pitchFamily="66" charset="0"/>
                </a:rPr>
                <a:t>balanced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764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de-DE" dirty="0" smtClean="0">
                <a:latin typeface="Comic Sans MS" pitchFamily="66" charset="0"/>
              </a:rPr>
              <a:t>An alternative allocation: </a:t>
            </a:r>
            <a:r>
              <a:rPr lang="de-DE" u="sng" dirty="0" smtClean="0">
                <a:latin typeface="Comic Sans MS" pitchFamily="66" charset="0"/>
              </a:rPr>
              <a:t>Proportional mean</a:t>
            </a:r>
          </a:p>
          <a:p>
            <a:pPr algn="l" rtl="0"/>
            <a:r>
              <a:rPr lang="de-DE" dirty="0" smtClean="0">
                <a:latin typeface="Comic Sans MS" pitchFamily="66" charset="0"/>
              </a:rPr>
              <a:t>Allocate movies (shirts) in proportion to the mean of the distribution</a:t>
            </a:r>
            <a:endParaRPr lang="de-DE" sz="3600" dirty="0" smtClean="0">
              <a:latin typeface="Comic Sans MS" pitchFamily="66" charset="0"/>
            </a:endParaRPr>
          </a:p>
          <a:p>
            <a:pPr marL="457200" lvl="1" indent="0" algn="l" rtl="0">
              <a:buNone/>
            </a:pPr>
            <a:endParaRPr lang="de-DE" dirty="0" smtClean="0">
              <a:latin typeface="Comic Sans MS" pitchFamily="66" charset="0"/>
            </a:endParaRPr>
          </a:p>
          <a:p>
            <a:pPr algn="l" rtl="0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latin typeface="Comic Sans MS" pitchFamily="66" charset="0"/>
              </a:rPr>
              <a:t>How good the results?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694C-4EEB-4E48-8232-0BF3D282F53A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25</a:t>
            </a:fld>
            <a:endParaRPr lang="he-I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9816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0" y="2033464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Two movies.</a:t>
            </a:r>
          </a:p>
          <a:p>
            <a:pPr algn="l" rtl="0"/>
            <a:r>
              <a:rPr lang="en-US" sz="2800" dirty="0" smtClean="0">
                <a:latin typeface="Comic Sans MS" pitchFamily="66" charset="0"/>
              </a:rPr>
              <a:t>S-number of servers</a:t>
            </a:r>
          </a:p>
          <a:p>
            <a:pPr algn="l" rtl="0"/>
            <a:endParaRPr lang="en-US" sz="2800" dirty="0" smtClean="0">
              <a:latin typeface="Comic Sans MS" pitchFamily="66" charset="0"/>
            </a:endParaRPr>
          </a:p>
          <a:p>
            <a:pPr algn="l" rtl="0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l" rtl="0"/>
            <a:r>
              <a:rPr lang="de-DE" sz="2800" dirty="0" smtClean="0">
                <a:latin typeface="Comic Sans MS" pitchFamily="66" charset="0"/>
              </a:rPr>
              <a:t>Proportional Mean will allocate S/(k+1) servers to red movies and k*S/(k+1) to blue movie.</a:t>
            </a:r>
          </a:p>
          <a:p>
            <a:pPr algn="l" rtl="0"/>
            <a:r>
              <a:rPr lang="de-DE" sz="2800" dirty="0" smtClean="0">
                <a:solidFill>
                  <a:schemeClr val="accent3"/>
                </a:solidFill>
                <a:latin typeface="Comic Sans MS" pitchFamily="66" charset="0"/>
              </a:rPr>
              <a:t>Expected # granted requets</a:t>
            </a:r>
            <a:r>
              <a:rPr lang="de-DE" sz="2800" dirty="0" smtClean="0">
                <a:latin typeface="Comic Sans MS" pitchFamily="66" charset="0"/>
              </a:rPr>
              <a:t>= </a:t>
            </a:r>
            <a:r>
              <a:rPr lang="de-DE" sz="2800" dirty="0" smtClean="0">
                <a:solidFill>
                  <a:schemeClr val="accent3"/>
                </a:solidFill>
                <a:latin typeface="Comic Sans MS" pitchFamily="66" charset="0"/>
              </a:rPr>
              <a:t>2*S/(k+1)</a:t>
            </a:r>
          </a:p>
          <a:p>
            <a:pPr algn="l" rtl="0"/>
            <a:r>
              <a:rPr lang="de-DE" sz="2800" dirty="0" smtClean="0">
                <a:latin typeface="Comic Sans MS" pitchFamily="66" charset="0"/>
              </a:rPr>
              <a:t>Better allocation: n servers to red movie. </a:t>
            </a:r>
            <a:r>
              <a:rPr lang="de-DE" sz="2800" dirty="0" smtClean="0">
                <a:solidFill>
                  <a:schemeClr val="accent3"/>
                </a:solidFill>
                <a:latin typeface="Comic Sans MS" pitchFamily="66" charset="0"/>
              </a:rPr>
              <a:t>Expected # granted requets </a:t>
            </a:r>
            <a:r>
              <a:rPr lang="he-IL" sz="2800" dirty="0" smtClean="0">
                <a:solidFill>
                  <a:schemeClr val="accent3"/>
                </a:solidFill>
                <a:latin typeface="Comic Sans MS" pitchFamily="66" charset="0"/>
              </a:rPr>
              <a:t>=</a:t>
            </a:r>
            <a:r>
              <a:rPr lang="de-DE" sz="2800" dirty="0" smtClean="0">
                <a:solidFill>
                  <a:schemeClr val="accent3"/>
                </a:solidFill>
                <a:latin typeface="Comic Sans MS" pitchFamily="66" charset="0"/>
              </a:rPr>
              <a:t>n.</a:t>
            </a:r>
          </a:p>
          <a:p>
            <a:pPr algn="l" rtl="0"/>
            <a:endParaRPr lang="de-DE" dirty="0" smtClean="0">
              <a:latin typeface="Comic Sans MS" pitchFamily="66" charset="0"/>
            </a:endParaRPr>
          </a:p>
          <a:p>
            <a:pPr lvl="1" algn="l" rtl="0"/>
            <a:endParaRPr lang="de-DE" dirty="0" smtClean="0">
              <a:latin typeface="Comic Sans MS" pitchFamily="66" charset="0"/>
            </a:endParaRPr>
          </a:p>
          <a:p>
            <a:pPr algn="l" rtl="0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0464" cy="994122"/>
          </a:xfrm>
        </p:spPr>
        <p:txBody>
          <a:bodyPr>
            <a:normAutofit/>
          </a:bodyPr>
          <a:lstStyle/>
          <a:p>
            <a:pPr rtl="0"/>
            <a:r>
              <a:rPr lang="de-DE" sz="3600" dirty="0" smtClean="0">
                <a:latin typeface="Comic Sans MS" pitchFamily="66" charset="0"/>
              </a:rPr>
              <a:t>How bad can Proportional Mean be?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97FD-F4F3-4855-9A7E-07CBF134FA83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43240" y="6492875"/>
            <a:ext cx="2895600" cy="365125"/>
          </a:xfrm>
        </p:spPr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239623" name="Object 7"/>
          <p:cNvGraphicFramePr>
            <a:graphicFrameLocks noChangeAspect="1"/>
          </p:cNvGraphicFramePr>
          <p:nvPr/>
        </p:nvGraphicFramePr>
        <p:xfrm>
          <a:off x="7143768" y="4929198"/>
          <a:ext cx="892180" cy="700999"/>
        </p:xfrm>
        <a:graphic>
          <a:graphicData uri="http://schemas.openxmlformats.org/presentationml/2006/ole">
            <p:oleObj spid="_x0000_s252963" name="Equation" r:id="rId3" imgW="355446" imgH="279279" progId="Equation.DSMT4">
              <p:embed/>
            </p:oleObj>
          </a:graphicData>
        </a:graphic>
      </p:graphicFrame>
      <p:cxnSp>
        <p:nvCxnSpPr>
          <p:cNvPr id="15" name="Straight Arrow Connector 7"/>
          <p:cNvCxnSpPr/>
          <p:nvPr/>
        </p:nvCxnSpPr>
        <p:spPr>
          <a:xfrm>
            <a:off x="5289800" y="3459774"/>
            <a:ext cx="33478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9"/>
          <p:cNvSpPr/>
          <p:nvPr/>
        </p:nvSpPr>
        <p:spPr>
          <a:xfrm>
            <a:off x="5286380" y="2571744"/>
            <a:ext cx="142876" cy="86221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70120" y="2310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86314" y="3509213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Rectangle 12"/>
          <p:cNvSpPr/>
          <p:nvPr/>
        </p:nvSpPr>
        <p:spPr>
          <a:xfrm>
            <a:off x="6000760" y="2331964"/>
            <a:ext cx="142876" cy="116847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2143116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00694" y="3449917"/>
            <a:ext cx="648072" cy="49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3" name="Straight Arrow Connector 7"/>
          <p:cNvCxnSpPr/>
          <p:nvPr/>
        </p:nvCxnSpPr>
        <p:spPr>
          <a:xfrm rot="5400000" flipH="1" flipV="1">
            <a:off x="4607322" y="2749942"/>
            <a:ext cx="13581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29124" y="1714488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prob</a:t>
            </a:r>
            <a:endParaRPr lang="he-IL" sz="2000" dirty="0">
              <a:latin typeface="Comic Sans MS" pitchFamily="66" charset="0"/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5286380" y="2285992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86248" y="2428868"/>
            <a:ext cx="86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1-1/k</a:t>
            </a:r>
            <a:endParaRPr lang="en-US" dirty="0"/>
          </a:p>
        </p:txBody>
      </p:sp>
      <p:cxnSp>
        <p:nvCxnSpPr>
          <p:cNvPr id="32" name="מחבר ישר 31"/>
          <p:cNvCxnSpPr/>
          <p:nvPr/>
        </p:nvCxnSpPr>
        <p:spPr>
          <a:xfrm>
            <a:off x="5286380" y="2570156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>
            <a:off x="5286380" y="3143248"/>
            <a:ext cx="300039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67200" y="2786058"/>
            <a:ext cx="86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1/k</a:t>
            </a:r>
            <a:endParaRPr lang="en-US" dirty="0"/>
          </a:p>
        </p:txBody>
      </p:sp>
      <p:sp>
        <p:nvSpPr>
          <p:cNvPr id="35" name="Rectangle 9"/>
          <p:cNvSpPr/>
          <p:nvPr/>
        </p:nvSpPr>
        <p:spPr>
          <a:xfrm>
            <a:off x="7572396" y="3143248"/>
            <a:ext cx="142876" cy="29071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15206" y="35004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nk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7572396" y="3500438"/>
            <a:ext cx="15716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requests</a:t>
            </a:r>
            <a:endParaRPr lang="he-IL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latin typeface="Comic Sans MS" pitchFamily="66" charset="0"/>
              </a:rPr>
              <a:t>Questions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9CF4-1F81-4C25-8D74-835931FC3F1C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3923928" y="2636912"/>
          <a:ext cx="1569318" cy="2441161"/>
        </p:xfrm>
        <a:graphic>
          <a:graphicData uri="http://schemas.openxmlformats.org/presentationml/2006/ole">
            <p:oleObj spid="_x0000_s237622" name="Equation" r:id="rId4" imgW="114102" imgH="17749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latin typeface="Comic Sans MS" pitchFamily="66" charset="0"/>
              </a:rPr>
              <a:t>Thank you!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C4C3-A43D-4BC6-8579-73531AEE80F5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28</a:t>
            </a:fld>
            <a:endParaRPr lang="he-IL" dirty="0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Single- and Multi-Region</a:t>
            </a:r>
            <a:endParaRPr lang="he-IL" dirty="0">
              <a:latin typeface="Comic Sans MS" pitchFamily="66" charset="0"/>
            </a:endParaRPr>
          </a:p>
        </p:txBody>
      </p:sp>
      <p:grpSp>
        <p:nvGrpSpPr>
          <p:cNvPr id="3" name="Group 80"/>
          <p:cNvGrpSpPr/>
          <p:nvPr/>
        </p:nvGrpSpPr>
        <p:grpSpPr>
          <a:xfrm>
            <a:off x="3995936" y="1124744"/>
            <a:ext cx="4680520" cy="1080120"/>
            <a:chOff x="467544" y="3212976"/>
            <a:chExt cx="8496944" cy="3645024"/>
          </a:xfrm>
        </p:grpSpPr>
        <p:pic>
          <p:nvPicPr>
            <p:cNvPr id="4" name="Picture 3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5661248"/>
              <a:ext cx="864096" cy="778964"/>
            </a:xfrm>
            <a:prstGeom prst="rect">
              <a:avLst/>
            </a:prstGeom>
          </p:spPr>
        </p:pic>
        <p:pic>
          <p:nvPicPr>
            <p:cNvPr id="5" name="Picture 4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3808" y="6079036"/>
              <a:ext cx="864096" cy="778964"/>
            </a:xfrm>
            <a:prstGeom prst="rect">
              <a:avLst/>
            </a:prstGeom>
          </p:spPr>
        </p:pic>
        <p:pic>
          <p:nvPicPr>
            <p:cNvPr id="6" name="Picture 5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0" y="6079036"/>
              <a:ext cx="864096" cy="778964"/>
            </a:xfrm>
            <a:prstGeom prst="rect">
              <a:avLst/>
            </a:prstGeom>
          </p:spPr>
        </p:pic>
        <p:pic>
          <p:nvPicPr>
            <p:cNvPr id="7" name="Picture 6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56176" y="6079036"/>
              <a:ext cx="864096" cy="778964"/>
            </a:xfrm>
            <a:prstGeom prst="rect">
              <a:avLst/>
            </a:prstGeom>
          </p:spPr>
        </p:pic>
        <p:pic>
          <p:nvPicPr>
            <p:cNvPr id="8" name="Picture 7" descr="peer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6376" y="5517232"/>
              <a:ext cx="864096" cy="778964"/>
            </a:xfrm>
            <a:prstGeom prst="rect">
              <a:avLst/>
            </a:prstGeom>
          </p:spPr>
        </p:pic>
        <p:pic>
          <p:nvPicPr>
            <p:cNvPr id="9" name="Picture 8" descr="server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7944" y="3212976"/>
              <a:ext cx="504056" cy="806490"/>
            </a:xfrm>
            <a:prstGeom prst="rect">
              <a:avLst/>
            </a:prstGeom>
          </p:spPr>
        </p:pic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H="1" flipV="1">
              <a:off x="4427984" y="4653136"/>
              <a:ext cx="576064" cy="142590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lowchart: Magnetic Disk 34"/>
            <p:cNvSpPr/>
            <p:nvPr/>
          </p:nvSpPr>
          <p:spPr>
            <a:xfrm>
              <a:off x="8676456" y="5445224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6876256" y="6093296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5292080" y="5949280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lowchart: Magnetic Disk 41"/>
            <p:cNvSpPr/>
            <p:nvPr/>
          </p:nvSpPr>
          <p:spPr>
            <a:xfrm>
              <a:off x="3563888" y="6021288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1259632" y="5661248"/>
              <a:ext cx="288032" cy="43204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995936" y="4365104"/>
              <a:ext cx="648072" cy="28803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>
              <a:stCxn id="5" idx="0"/>
            </p:cNvCxnSpPr>
            <p:nvPr/>
          </p:nvCxnSpPr>
          <p:spPr>
            <a:xfrm flipV="1">
              <a:off x="3275856" y="4653136"/>
              <a:ext cx="792088" cy="142590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4644008" y="4653136"/>
              <a:ext cx="1800200" cy="144016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46" idx="3"/>
            </p:cNvCxnSpPr>
            <p:nvPr/>
          </p:nvCxnSpPr>
          <p:spPr>
            <a:xfrm flipH="1" flipV="1">
              <a:off x="4644008" y="4509120"/>
              <a:ext cx="3312368" cy="108012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46" idx="1"/>
            </p:cNvCxnSpPr>
            <p:nvPr/>
          </p:nvCxnSpPr>
          <p:spPr>
            <a:xfrm flipV="1">
              <a:off x="1115616" y="4509120"/>
              <a:ext cx="2880320" cy="1080120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0"/>
            </p:cNvCxnSpPr>
            <p:nvPr/>
          </p:nvCxnSpPr>
          <p:spPr>
            <a:xfrm flipH="1" flipV="1">
              <a:off x="4283968" y="3789040"/>
              <a:ext cx="36004" cy="576064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860032" y="3212976"/>
              <a:ext cx="2304256" cy="35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Video server </a:t>
              </a:r>
              <a:endParaRPr lang="en-US" sz="14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04048" y="4221088"/>
              <a:ext cx="2304256" cy="35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Router</a:t>
              </a:r>
              <a:endParaRPr lang="en-US" sz="14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580112" y="5373216"/>
              <a:ext cx="2304256" cy="389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b="1" dirty="0" smtClean="0"/>
                <a:t>User terminals</a:t>
              </a:r>
              <a:endParaRPr lang="en-US" sz="1600" b="1" dirty="0"/>
            </a:p>
          </p:txBody>
        </p:sp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B921-EC26-4E15-BFD9-CC6C54EA876D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16288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Single Region System.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4907" y="2672386"/>
            <a:ext cx="7416824" cy="1872208"/>
            <a:chOff x="1187624" y="2996952"/>
            <a:chExt cx="7416824" cy="1872208"/>
          </a:xfrm>
        </p:grpSpPr>
        <p:pic>
          <p:nvPicPr>
            <p:cNvPr id="32" name="Picture 31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6056" y="4514530"/>
              <a:ext cx="358820" cy="230828"/>
            </a:xfrm>
            <a:prstGeom prst="rect">
              <a:avLst/>
            </a:prstGeom>
          </p:spPr>
        </p:pic>
        <p:pic>
          <p:nvPicPr>
            <p:cNvPr id="33" name="Picture 32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62810" y="4638332"/>
              <a:ext cx="358820" cy="230828"/>
            </a:xfrm>
            <a:prstGeom prst="rect">
              <a:avLst/>
            </a:prstGeom>
          </p:spPr>
        </p:pic>
        <p:pic>
          <p:nvPicPr>
            <p:cNvPr id="34" name="Picture 33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0449" y="4638332"/>
              <a:ext cx="358820" cy="230828"/>
            </a:xfrm>
            <a:prstGeom prst="rect">
              <a:avLst/>
            </a:prstGeom>
          </p:spPr>
        </p:pic>
        <p:pic>
          <p:nvPicPr>
            <p:cNvPr id="36" name="Picture 35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38285" y="4638332"/>
              <a:ext cx="358820" cy="230828"/>
            </a:xfrm>
            <a:prstGeom prst="rect">
              <a:avLst/>
            </a:prstGeom>
          </p:spPr>
        </p:pic>
        <p:pic>
          <p:nvPicPr>
            <p:cNvPr id="37" name="Picture 36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85825" y="4471854"/>
              <a:ext cx="358820" cy="230828"/>
            </a:xfrm>
            <a:prstGeom prst="rect">
              <a:avLst/>
            </a:prstGeom>
          </p:spPr>
        </p:pic>
        <p:pic>
          <p:nvPicPr>
            <p:cNvPr id="38" name="Picture 37" descr="server.jpe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44008" y="3140968"/>
              <a:ext cx="209311" cy="238985"/>
            </a:xfrm>
            <a:prstGeom prst="rect">
              <a:avLst/>
            </a:prstGeom>
          </p:spPr>
        </p:pic>
        <p:cxnSp>
          <p:nvCxnSpPr>
            <p:cNvPr id="44" name="Straight Arrow Connector 43"/>
            <p:cNvCxnSpPr>
              <a:stCxn id="34" idx="0"/>
            </p:cNvCxnSpPr>
            <p:nvPr/>
          </p:nvCxnSpPr>
          <p:spPr>
            <a:xfrm flipH="1" flipV="1">
              <a:off x="6720645" y="4215799"/>
              <a:ext cx="239213" cy="422533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Magnetic Disk 44"/>
            <p:cNvSpPr/>
            <p:nvPr/>
          </p:nvSpPr>
          <p:spPr>
            <a:xfrm>
              <a:off x="8484841" y="4450516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lowchart: Magnetic Disk 46"/>
            <p:cNvSpPr/>
            <p:nvPr/>
          </p:nvSpPr>
          <p:spPr>
            <a:xfrm>
              <a:off x="7737301" y="4642557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lowchart: Magnetic Disk 47"/>
            <p:cNvSpPr/>
            <p:nvPr/>
          </p:nvSpPr>
          <p:spPr>
            <a:xfrm>
              <a:off x="7079465" y="4599881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lowchart: Magnetic Disk 48"/>
            <p:cNvSpPr/>
            <p:nvPr/>
          </p:nvSpPr>
          <p:spPr>
            <a:xfrm>
              <a:off x="6361826" y="4621219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lowchart: Magnetic Disk 49"/>
            <p:cNvSpPr/>
            <p:nvPr/>
          </p:nvSpPr>
          <p:spPr>
            <a:xfrm>
              <a:off x="5404974" y="4514530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541236" y="4130447"/>
              <a:ext cx="269115" cy="853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>
              <a:stCxn id="33" idx="0"/>
            </p:cNvCxnSpPr>
            <p:nvPr/>
          </p:nvCxnSpPr>
          <p:spPr>
            <a:xfrm flipV="1">
              <a:off x="6242219" y="4215799"/>
              <a:ext cx="328918" cy="422533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6810350" y="4215799"/>
              <a:ext cx="747541" cy="42675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51" idx="3"/>
            </p:cNvCxnSpPr>
            <p:nvPr/>
          </p:nvCxnSpPr>
          <p:spPr>
            <a:xfrm flipH="1" flipV="1">
              <a:off x="6810350" y="4173123"/>
              <a:ext cx="1375475" cy="32006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51" idx="1"/>
            </p:cNvCxnSpPr>
            <p:nvPr/>
          </p:nvCxnSpPr>
          <p:spPr>
            <a:xfrm flipV="1">
              <a:off x="5345171" y="4173123"/>
              <a:ext cx="1196065" cy="32006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 flipV="1">
              <a:off x="4680656" y="3345813"/>
              <a:ext cx="1822475" cy="869986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959859" y="4087771"/>
              <a:ext cx="956852" cy="104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Router</a:t>
              </a:r>
              <a:endParaRPr lang="en-US" sz="14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199072" y="4429178"/>
              <a:ext cx="956852" cy="115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b="1" dirty="0" smtClean="0"/>
                <a:t>User terminals</a:t>
              </a:r>
              <a:endParaRPr lang="en-US" sz="1600" b="1" dirty="0"/>
            </a:p>
          </p:txBody>
        </p:sp>
        <p:pic>
          <p:nvPicPr>
            <p:cNvPr id="64" name="Picture 63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87624" y="4514530"/>
              <a:ext cx="358820" cy="230828"/>
            </a:xfrm>
            <a:prstGeom prst="rect">
              <a:avLst/>
            </a:prstGeom>
          </p:spPr>
        </p:pic>
        <p:pic>
          <p:nvPicPr>
            <p:cNvPr id="65" name="Picture 64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74378" y="4638332"/>
              <a:ext cx="358820" cy="230828"/>
            </a:xfrm>
            <a:prstGeom prst="rect">
              <a:avLst/>
            </a:prstGeom>
          </p:spPr>
        </p:pic>
        <p:pic>
          <p:nvPicPr>
            <p:cNvPr id="66" name="Picture 65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2017" y="4638332"/>
              <a:ext cx="358820" cy="230828"/>
            </a:xfrm>
            <a:prstGeom prst="rect">
              <a:avLst/>
            </a:prstGeom>
          </p:spPr>
        </p:pic>
        <p:pic>
          <p:nvPicPr>
            <p:cNvPr id="68" name="Picture 67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49853" y="4638332"/>
              <a:ext cx="358820" cy="230828"/>
            </a:xfrm>
            <a:prstGeom prst="rect">
              <a:avLst/>
            </a:prstGeom>
          </p:spPr>
        </p:pic>
        <p:pic>
          <p:nvPicPr>
            <p:cNvPr id="70" name="Picture 69" descr="peer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97393" y="4471854"/>
              <a:ext cx="358820" cy="230828"/>
            </a:xfrm>
            <a:prstGeom prst="rect">
              <a:avLst/>
            </a:prstGeom>
          </p:spPr>
        </p:pic>
        <p:cxnSp>
          <p:nvCxnSpPr>
            <p:cNvPr id="72" name="Straight Arrow Connector 71"/>
            <p:cNvCxnSpPr>
              <a:stCxn id="66" idx="0"/>
            </p:cNvCxnSpPr>
            <p:nvPr/>
          </p:nvCxnSpPr>
          <p:spPr>
            <a:xfrm flipH="1" flipV="1">
              <a:off x="2832213" y="4215799"/>
              <a:ext cx="239213" cy="422533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owchart: Magnetic Disk 72"/>
            <p:cNvSpPr/>
            <p:nvPr/>
          </p:nvSpPr>
          <p:spPr>
            <a:xfrm>
              <a:off x="4596409" y="4450516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lowchart: Magnetic Disk 73"/>
            <p:cNvSpPr/>
            <p:nvPr/>
          </p:nvSpPr>
          <p:spPr>
            <a:xfrm>
              <a:off x="3848869" y="4642557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lowchart: Magnetic Disk 74"/>
            <p:cNvSpPr/>
            <p:nvPr/>
          </p:nvSpPr>
          <p:spPr>
            <a:xfrm>
              <a:off x="3191033" y="4599881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lowchart: Magnetic Disk 75"/>
            <p:cNvSpPr/>
            <p:nvPr/>
          </p:nvSpPr>
          <p:spPr>
            <a:xfrm>
              <a:off x="2473394" y="4621219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lowchart: Magnetic Disk 76"/>
            <p:cNvSpPr/>
            <p:nvPr/>
          </p:nvSpPr>
          <p:spPr>
            <a:xfrm>
              <a:off x="1516542" y="4514530"/>
              <a:ext cx="119607" cy="12802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2652804" y="4130447"/>
              <a:ext cx="269115" cy="853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>
              <a:stCxn id="65" idx="0"/>
            </p:cNvCxnSpPr>
            <p:nvPr/>
          </p:nvCxnSpPr>
          <p:spPr>
            <a:xfrm flipV="1">
              <a:off x="2353787" y="4215799"/>
              <a:ext cx="328918" cy="422533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2921918" y="4215799"/>
              <a:ext cx="747541" cy="42675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endCxn id="81" idx="3"/>
            </p:cNvCxnSpPr>
            <p:nvPr/>
          </p:nvCxnSpPr>
          <p:spPr>
            <a:xfrm flipH="1" flipV="1">
              <a:off x="2921918" y="4173123"/>
              <a:ext cx="1375475" cy="32006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endCxn id="81" idx="1"/>
            </p:cNvCxnSpPr>
            <p:nvPr/>
          </p:nvCxnSpPr>
          <p:spPr>
            <a:xfrm flipV="1">
              <a:off x="1456739" y="4173123"/>
              <a:ext cx="1196065" cy="32006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1" idx="0"/>
              <a:endCxn id="38" idx="1"/>
            </p:cNvCxnSpPr>
            <p:nvPr/>
          </p:nvCxnSpPr>
          <p:spPr>
            <a:xfrm flipV="1">
              <a:off x="2787362" y="3260461"/>
              <a:ext cx="1856646" cy="869986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635896" y="2996952"/>
              <a:ext cx="9568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Video server </a:t>
              </a:r>
              <a:endParaRPr lang="en-US" sz="14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71427" y="4087771"/>
              <a:ext cx="956852" cy="104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400" b="1" dirty="0" smtClean="0"/>
                <a:t>Router</a:t>
              </a:r>
              <a:endParaRPr lang="en-US" sz="14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310640" y="4429178"/>
              <a:ext cx="956852" cy="115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1600" b="1" dirty="0" smtClean="0"/>
                <a:t>User terminals</a:t>
              </a:r>
              <a:endParaRPr lang="en-US" sz="1600" b="1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H="1" flipV="1">
              <a:off x="2987824" y="4149080"/>
              <a:ext cx="3456384" cy="1"/>
            </a:xfrm>
            <a:prstGeom prst="straightConnector1">
              <a:avLst/>
            </a:prstGeom>
            <a:ln w="5080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-21256" y="26317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Multi Region System.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5157192"/>
            <a:ext cx="7469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3200" dirty="0" smtClean="0">
                <a:solidFill>
                  <a:srgbClr val="002060"/>
                </a:solidFill>
                <a:latin typeface="Comic Sans MS" pitchFamily="66" charset="0"/>
              </a:rPr>
              <a:t>Problem: Where/How many to place movies ?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</p:spPr>
        <p:txBody>
          <a:bodyPr>
            <a:normAutofit/>
          </a:bodyPr>
          <a:lstStyle/>
          <a:p>
            <a:pPr algn="l" rtl="0"/>
            <a:r>
              <a:rPr lang="de-DE" sz="2800" dirty="0" smtClean="0">
                <a:latin typeface="Comic Sans MS" pitchFamily="66" charset="0"/>
              </a:rPr>
              <a:t>Tewari &amp; Kleinrock [2006] </a:t>
            </a:r>
            <a:r>
              <a:rPr lang="de-DE" dirty="0" smtClean="0">
                <a:latin typeface="Comic Sans MS" pitchFamily="66" charset="0"/>
              </a:rPr>
              <a:t/>
            </a:r>
            <a:br>
              <a:rPr lang="de-DE" dirty="0" smtClean="0">
                <a:latin typeface="Comic Sans MS" pitchFamily="66" charset="0"/>
              </a:rPr>
            </a:br>
            <a:r>
              <a:rPr lang="de-DE" sz="2800" dirty="0" smtClean="0">
                <a:latin typeface="Comic Sans MS" pitchFamily="66" charset="0"/>
              </a:rPr>
              <a:t>Proposed the </a:t>
            </a:r>
            <a:r>
              <a:rPr lang="de-DE" sz="2800" b="1" u="sng" dirty="0" smtClean="0">
                <a:latin typeface="Comic Sans MS" pitchFamily="66" charset="0"/>
              </a:rPr>
              <a:t>Proportional Mean </a:t>
            </a:r>
            <a:r>
              <a:rPr lang="de-DE" sz="2800" dirty="0" smtClean="0">
                <a:latin typeface="Comic Sans MS" pitchFamily="66" charset="0"/>
              </a:rPr>
              <a:t>Replication.</a:t>
            </a:r>
            <a:endParaRPr lang="de-DE" dirty="0" smtClean="0">
              <a:latin typeface="Comic Sans MS" pitchFamily="66" charset="0"/>
            </a:endParaRPr>
          </a:p>
          <a:p>
            <a:pPr lvl="1" algn="l" rtl="0"/>
            <a:r>
              <a:rPr lang="de-DE" dirty="0" smtClean="0">
                <a:latin typeface="Comic Sans MS" pitchFamily="66" charset="0"/>
              </a:rPr>
              <a:t>Difference: diffrent goal function</a:t>
            </a:r>
          </a:p>
          <a:p>
            <a:pPr algn="l" rtl="0"/>
            <a:r>
              <a:rPr lang="en-US" sz="2800" dirty="0" smtClean="0">
                <a:latin typeface="Comic Sans MS" pitchFamily="66" charset="0"/>
              </a:rPr>
              <a:t>Zhou, Fu &amp; Chiu [ 2011]</a:t>
            </a:r>
          </a:p>
          <a:p>
            <a:pPr algn="l" rtl="0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Proposed the RLB Replication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1" algn="l" rtl="0"/>
            <a:r>
              <a:rPr lang="de-DE" dirty="0" smtClean="0">
                <a:latin typeface="Comic Sans MS" pitchFamily="66" charset="0"/>
              </a:rPr>
              <a:t>Difference: assume that the number of peers&gt;&gt; number of movies.</a:t>
            </a:r>
          </a:p>
          <a:p>
            <a:pPr lvl="1" algn="l" rtl="0"/>
            <a:endParaRPr lang="de-DE" dirty="0" smtClean="0">
              <a:latin typeface="Comic Sans MS" pitchFamily="66" charset="0"/>
            </a:endParaRPr>
          </a:p>
          <a:p>
            <a:pPr algn="l" rtl="0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latin typeface="Comic Sans MS" pitchFamily="66" charset="0"/>
              </a:rPr>
              <a:t>Related Work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6432-3D59-4951-9CC4-0E6BDBE2034B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4</a:t>
            </a:fld>
            <a:endParaRPr lang="he-I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6366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/>
          <p:cNvGrpSpPr/>
          <p:nvPr/>
        </p:nvGrpSpPr>
        <p:grpSpPr>
          <a:xfrm>
            <a:off x="928662" y="5357826"/>
            <a:ext cx="576064" cy="480730"/>
            <a:chOff x="1835696" y="4581128"/>
            <a:chExt cx="1629090" cy="1272818"/>
          </a:xfrm>
        </p:grpSpPr>
        <p:pic>
          <p:nvPicPr>
            <p:cNvPr id="100" name="Picture 99" descr="peer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5696" y="4581128"/>
              <a:ext cx="1629090" cy="1272818"/>
            </a:xfrm>
            <a:prstGeom prst="rect">
              <a:avLst/>
            </a:prstGeom>
          </p:spPr>
        </p:pic>
        <p:sp>
          <p:nvSpPr>
            <p:cNvPr id="101" name="Rectangle 100"/>
            <p:cNvSpPr/>
            <p:nvPr/>
          </p:nvSpPr>
          <p:spPr>
            <a:xfrm>
              <a:off x="2123727" y="4725143"/>
              <a:ext cx="936105" cy="576063"/>
            </a:xfrm>
            <a:prstGeom prst="rect">
              <a:avLst/>
            </a:prstGeom>
            <a:solidFill>
              <a:srgbClr val="4BE321">
                <a:alpha val="9725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0"/>
              <a:r>
                <a:rPr lang="en-US" sz="2000" dirty="0" smtClean="0">
                  <a:solidFill>
                    <a:schemeClr val="tx1"/>
                  </a:solidFill>
                  <a:latin typeface="Comic Sans MS" pitchFamily="66" charset="0"/>
                </a:rPr>
                <a:t>3</a:t>
              </a:r>
              <a:endParaRPr lang="he-IL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928794" y="5429264"/>
            <a:ext cx="576064" cy="480730"/>
            <a:chOff x="1835696" y="4581128"/>
            <a:chExt cx="1629089" cy="1272818"/>
          </a:xfrm>
        </p:grpSpPr>
        <p:pic>
          <p:nvPicPr>
            <p:cNvPr id="107" name="Picture 106" descr="peer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5696" y="4581128"/>
              <a:ext cx="1629089" cy="1272818"/>
            </a:xfrm>
            <a:prstGeom prst="rect">
              <a:avLst/>
            </a:prstGeom>
          </p:spPr>
        </p:pic>
        <p:sp>
          <p:nvSpPr>
            <p:cNvPr id="108" name="Rectangle 107"/>
            <p:cNvSpPr/>
            <p:nvPr/>
          </p:nvSpPr>
          <p:spPr>
            <a:xfrm>
              <a:off x="2123727" y="4725143"/>
              <a:ext cx="936105" cy="576063"/>
            </a:xfrm>
            <a:prstGeom prst="rect">
              <a:avLst/>
            </a:prstGeom>
            <a:solidFill>
              <a:srgbClr val="1AEC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0"/>
              <a:r>
                <a:rPr lang="en-US" sz="2000" dirty="0" smtClean="0">
                  <a:solidFill>
                    <a:schemeClr val="tx1"/>
                  </a:solidFill>
                  <a:latin typeface="Comic Sans MS" pitchFamily="66" charset="0"/>
                </a:rPr>
                <a:t>4</a:t>
              </a:r>
              <a:endParaRPr lang="he-IL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Model and Assumptions</a:t>
            </a:r>
            <a:endParaRPr lang="he-IL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42984"/>
            <a:ext cx="8676456" cy="316835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Decompose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r>
              <a:rPr lang="en-US" sz="2400" dirty="0" smtClean="0">
                <a:latin typeface="Comic Sans MS" pitchFamily="66" charset="0"/>
              </a:rPr>
              <a:t>terminals to server + client.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Each server can store </a:t>
            </a:r>
            <a:r>
              <a:rPr lang="en-US" sz="2400" u="sng" dirty="0" smtClean="0">
                <a:latin typeface="Comic Sans MS" pitchFamily="66" charset="0"/>
              </a:rPr>
              <a:t>one</a:t>
            </a:r>
            <a:r>
              <a:rPr lang="en-US" sz="2400" dirty="0" smtClean="0">
                <a:latin typeface="Comic Sans MS" pitchFamily="66" charset="0"/>
              </a:rPr>
              <a:t> movie.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Server can upload </a:t>
            </a:r>
            <a:r>
              <a:rPr lang="en-US" sz="2400" u="sng" dirty="0" smtClean="0">
                <a:latin typeface="Comic Sans MS" pitchFamily="66" charset="0"/>
              </a:rPr>
              <a:t>one</a:t>
            </a:r>
            <a:r>
              <a:rPr lang="en-US" sz="2400" dirty="0" smtClean="0">
                <a:latin typeface="Comic Sans MS" pitchFamily="66" charset="0"/>
              </a:rPr>
              <a:t> movie.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Collection of movies.   </a:t>
            </a:r>
          </a:p>
          <a:p>
            <a:pPr algn="l" rtl="0"/>
            <a:r>
              <a:rPr lang="en-US" sz="2400" dirty="0" smtClean="0">
                <a:latin typeface="Comic Sans MS" pitchFamily="66" charset="0"/>
              </a:rPr>
              <a:t>Servers content is managed by the central system.         </a:t>
            </a:r>
          </a:p>
          <a:p>
            <a:pPr algn="l" rtl="0"/>
            <a:endParaRPr lang="en-US" sz="2400" dirty="0" smtClean="0">
              <a:latin typeface="Comic Sans MS" pitchFamily="66" charset="0"/>
            </a:endParaRPr>
          </a:p>
          <a:p>
            <a:pPr marL="514350" indent="-514350" algn="l" rtl="0"/>
            <a:endParaRPr lang="en-US" sz="2400" dirty="0" smtClean="0">
              <a:latin typeface="Comic Sans MS" pitchFamily="66" charset="0"/>
            </a:endParaRPr>
          </a:p>
          <a:p>
            <a:pPr marL="514350" indent="-514350" algn="l" rtl="0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4BC7-4D75-4DDA-9489-A4AE6712520C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5</a:t>
            </a:fld>
            <a:endParaRPr lang="he-IL" dirty="0"/>
          </a:p>
        </p:txBody>
      </p:sp>
      <p:pic>
        <p:nvPicPr>
          <p:cNvPr id="61" name="Picture 60" descr="serve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717032"/>
            <a:ext cx="333190" cy="462038"/>
          </a:xfrm>
          <a:prstGeom prst="rect">
            <a:avLst/>
          </a:prstGeom>
        </p:spPr>
      </p:pic>
      <p:cxnSp>
        <p:nvCxnSpPr>
          <p:cNvPr id="64" name="Straight Arrow Connector 63"/>
          <p:cNvCxnSpPr>
            <a:stCxn id="107" idx="0"/>
            <a:endCxn id="80" idx="2"/>
          </p:cNvCxnSpPr>
          <p:nvPr/>
        </p:nvCxnSpPr>
        <p:spPr>
          <a:xfrm rot="16200000" flipV="1">
            <a:off x="1762348" y="4974786"/>
            <a:ext cx="763681" cy="14527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Magnetic Disk 74"/>
          <p:cNvSpPr/>
          <p:nvPr/>
        </p:nvSpPr>
        <p:spPr>
          <a:xfrm>
            <a:off x="2452780" y="5357826"/>
            <a:ext cx="190394" cy="24752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Flowchart: Magnetic Disk 76"/>
          <p:cNvSpPr/>
          <p:nvPr/>
        </p:nvSpPr>
        <p:spPr>
          <a:xfrm>
            <a:off x="1500166" y="5357826"/>
            <a:ext cx="190394" cy="24752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1857356" y="4500570"/>
            <a:ext cx="428387" cy="165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Arrow Connector 80"/>
          <p:cNvCxnSpPr>
            <a:stCxn id="100" idx="0"/>
            <a:endCxn id="80" idx="2"/>
          </p:cNvCxnSpPr>
          <p:nvPr/>
        </p:nvCxnSpPr>
        <p:spPr>
          <a:xfrm rot="5400000" flipH="1" flipV="1">
            <a:off x="1298001" y="4584277"/>
            <a:ext cx="692243" cy="854856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94" idx="0"/>
            <a:endCxn id="80" idx="3"/>
          </p:cNvCxnSpPr>
          <p:nvPr/>
        </p:nvCxnSpPr>
        <p:spPr>
          <a:xfrm rot="16200000" flipV="1">
            <a:off x="2292539" y="4576282"/>
            <a:ext cx="846187" cy="859777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80" idx="1"/>
          </p:cNvCxnSpPr>
          <p:nvPr/>
        </p:nvCxnSpPr>
        <p:spPr>
          <a:xfrm flipV="1">
            <a:off x="785786" y="4583077"/>
            <a:ext cx="1071570" cy="631873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0" idx="0"/>
          </p:cNvCxnSpPr>
          <p:nvPr/>
        </p:nvCxnSpPr>
        <p:spPr>
          <a:xfrm flipH="1" flipV="1">
            <a:off x="2047750" y="4170544"/>
            <a:ext cx="23799" cy="330027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411760" y="3933056"/>
            <a:ext cx="1523152" cy="20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 smtClean="0"/>
              <a:t>Video server </a:t>
            </a:r>
            <a:endParaRPr lang="en-US" sz="1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976203" y="4435175"/>
            <a:ext cx="1523152" cy="20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400" b="1" dirty="0" smtClean="0"/>
              <a:t>Router</a:t>
            </a:r>
            <a:endParaRPr lang="en-US" sz="1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3500430" y="5643578"/>
            <a:ext cx="152315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 smtClean="0"/>
              <a:t>User terminals</a:t>
            </a:r>
            <a:endParaRPr lang="en-US" sz="1600" b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0" y="5286388"/>
            <a:ext cx="576064" cy="480730"/>
            <a:chOff x="1835696" y="4581128"/>
            <a:chExt cx="1629090" cy="1272818"/>
          </a:xfrm>
        </p:grpSpPr>
        <p:pic>
          <p:nvPicPr>
            <p:cNvPr id="50" name="Picture 49" descr="peer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5696" y="4581128"/>
              <a:ext cx="1629090" cy="1272818"/>
            </a:xfrm>
            <a:prstGeom prst="rect">
              <a:avLst/>
            </a:prstGeom>
          </p:spPr>
        </p:pic>
        <p:sp>
          <p:nvSpPr>
            <p:cNvPr id="90" name="Rectangle 89"/>
            <p:cNvSpPr/>
            <p:nvPr/>
          </p:nvSpPr>
          <p:spPr>
            <a:xfrm>
              <a:off x="2123728" y="4725144"/>
              <a:ext cx="936104" cy="57606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mic Sans MS" pitchFamily="66" charset="0"/>
                </a:rPr>
                <a:t>1 </a:t>
              </a:r>
              <a:endParaRPr lang="he-IL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57488" y="5429264"/>
            <a:ext cx="576064" cy="480730"/>
            <a:chOff x="1835696" y="4581128"/>
            <a:chExt cx="1629090" cy="1272818"/>
          </a:xfrm>
        </p:grpSpPr>
        <p:pic>
          <p:nvPicPr>
            <p:cNvPr id="94" name="Picture 93" descr="peer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5696" y="4581128"/>
              <a:ext cx="1629090" cy="1272818"/>
            </a:xfrm>
            <a:prstGeom prst="rect">
              <a:avLst/>
            </a:prstGeom>
          </p:spPr>
        </p:pic>
        <p:sp>
          <p:nvSpPr>
            <p:cNvPr id="95" name="Rectangle 94"/>
            <p:cNvSpPr/>
            <p:nvPr/>
          </p:nvSpPr>
          <p:spPr>
            <a:xfrm>
              <a:off x="2123727" y="4725143"/>
              <a:ext cx="936105" cy="5760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17" name="Straight Arrow Connector 116"/>
          <p:cNvCxnSpPr/>
          <p:nvPr/>
        </p:nvCxnSpPr>
        <p:spPr>
          <a:xfrm>
            <a:off x="4071934" y="5286388"/>
            <a:ext cx="936104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071934" y="4714884"/>
            <a:ext cx="936104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119" descr="Intruduction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3786190"/>
            <a:ext cx="3617882" cy="2320741"/>
          </a:xfrm>
          <a:prstGeom prst="rect">
            <a:avLst/>
          </a:prstGeom>
        </p:spPr>
      </p:pic>
      <p:sp>
        <p:nvSpPr>
          <p:cNvPr id="35" name="Flowchart: Magnetic Disk 74"/>
          <p:cNvSpPr/>
          <p:nvPr/>
        </p:nvSpPr>
        <p:spPr>
          <a:xfrm>
            <a:off x="3428992" y="5357826"/>
            <a:ext cx="190394" cy="247520"/>
          </a:xfrm>
          <a:prstGeom prst="flowChartMagneticDisk">
            <a:avLst/>
          </a:prstGeom>
          <a:solidFill>
            <a:srgbClr val="1AEC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71470" y="5643578"/>
            <a:ext cx="5714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1472" y="5786454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71604" y="5786454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00298" y="5786454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72066" y="600076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79" name="Flowchart: Magnetic Disk 78"/>
          <p:cNvSpPr/>
          <p:nvPr/>
        </p:nvSpPr>
        <p:spPr>
          <a:xfrm>
            <a:off x="571472" y="5286388"/>
            <a:ext cx="142876" cy="216024"/>
          </a:xfrm>
          <a:prstGeom prst="flowChartMagneticDisk">
            <a:avLst/>
          </a:prstGeom>
          <a:solidFill>
            <a:srgbClr val="4BE3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357818" y="4429132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57884" y="450057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57884" y="600076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29388" y="450057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81788" y="600076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86644" y="6000768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00892" y="450057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</a:t>
            </a:r>
            <a:endParaRPr lang="he-IL" sz="2400" dirty="0">
              <a:latin typeface="Comic Sans MS" pitchFamily="66" charset="0"/>
            </a:endParaRPr>
          </a:p>
        </p:txBody>
      </p:sp>
      <p:sp>
        <p:nvSpPr>
          <p:cNvPr id="47" name="מציין מיקום של כותרת תחתונה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Equivalent problem: The department store problem</a:t>
            </a:r>
            <a:endParaRPr lang="he-IL" sz="40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3869" y="1412776"/>
            <a:ext cx="88204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k department stores with finite storage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u="sng" dirty="0" smtClean="0">
                <a:latin typeface="Comic Sans MS" pitchFamily="66" charset="0"/>
              </a:rPr>
              <a:t>Stochastic</a:t>
            </a:r>
            <a:r>
              <a:rPr lang="en-US" sz="3200" dirty="0" smtClean="0">
                <a:latin typeface="Comic Sans MS" pitchFamily="66" charset="0"/>
              </a:rPr>
              <a:t> demand (full distribution) 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u="sng" dirty="0" smtClean="0">
                <a:latin typeface="Comic Sans MS" pitchFamily="66" charset="0"/>
              </a:rPr>
              <a:t>Goal:</a:t>
            </a:r>
            <a:r>
              <a:rPr lang="en-US" sz="3200" dirty="0" smtClean="0">
                <a:latin typeface="Comic Sans MS" pitchFamily="66" charset="0"/>
              </a:rPr>
              <a:t> place shirts in department stores.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3CAA-746C-45E0-A9B6-5BBBE96F2F72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6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pSp>
        <p:nvGrpSpPr>
          <p:cNvPr id="8" name="Group 7"/>
          <p:cNvGrpSpPr/>
          <p:nvPr/>
        </p:nvGrpSpPr>
        <p:grpSpPr>
          <a:xfrm>
            <a:off x="228824" y="3301414"/>
            <a:ext cx="8654372" cy="3475045"/>
            <a:chOff x="163577" y="3131599"/>
            <a:chExt cx="8654372" cy="3475045"/>
          </a:xfrm>
        </p:grpSpPr>
        <p:grpSp>
          <p:nvGrpSpPr>
            <p:cNvPr id="7" name="Group 111"/>
            <p:cNvGrpSpPr/>
            <p:nvPr/>
          </p:nvGrpSpPr>
          <p:grpSpPr>
            <a:xfrm>
              <a:off x="3188207" y="3140968"/>
              <a:ext cx="2247889" cy="1008112"/>
              <a:chOff x="2972183" y="2708920"/>
              <a:chExt cx="2247889" cy="1008112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4139952" y="2708920"/>
                <a:ext cx="1080120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972183" y="2884216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/>
                  <a:t>Clothing factory</a:t>
                </a:r>
                <a:endParaRPr lang="en-US" dirty="0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5148064" y="4509120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331640" y="4365104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54"/>
            <p:cNvGrpSpPr/>
            <p:nvPr/>
          </p:nvGrpSpPr>
          <p:grpSpPr>
            <a:xfrm>
              <a:off x="5508104" y="5373216"/>
              <a:ext cx="936104" cy="368424"/>
              <a:chOff x="5652120" y="3284984"/>
              <a:chExt cx="864096" cy="4404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5652120" y="3717032"/>
                <a:ext cx="864096" cy="33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5652120" y="3284984"/>
                <a:ext cx="6926" cy="4404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 flipV="1">
                <a:off x="5652120" y="3502666"/>
                <a:ext cx="118970" cy="2176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flipV="1">
                <a:off x="5771090" y="3415593"/>
                <a:ext cx="118970" cy="304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flipV="1">
                <a:off x="5890059" y="3328520"/>
                <a:ext cx="118970" cy="3918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4" name="Group 73"/>
            <p:cNvGrpSpPr/>
            <p:nvPr/>
          </p:nvGrpSpPr>
          <p:grpSpPr>
            <a:xfrm>
              <a:off x="1835696" y="5157192"/>
              <a:ext cx="1080120" cy="321965"/>
              <a:chOff x="1979712" y="2564903"/>
              <a:chExt cx="2376264" cy="125807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V="1">
                <a:off x="1979712" y="3789040"/>
                <a:ext cx="2376264" cy="8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 flipV="1">
                <a:off x="1979712" y="2708920"/>
                <a:ext cx="19047" cy="1088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 flipV="1">
                <a:off x="1979712" y="3428999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 flipV="1">
                <a:off x="2699792" y="2564903"/>
                <a:ext cx="327168" cy="12564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 flipV="1">
                <a:off x="2339752" y="3429000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0"/>
            <p:cNvGrpSpPr/>
            <p:nvPr/>
          </p:nvGrpSpPr>
          <p:grpSpPr>
            <a:xfrm>
              <a:off x="6876256" y="5157192"/>
              <a:ext cx="1080120" cy="584448"/>
              <a:chOff x="5436096" y="2204864"/>
              <a:chExt cx="2376264" cy="1088504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 flipV="1">
                <a:off x="5436096" y="3068959"/>
                <a:ext cx="327168" cy="2118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84"/>
            <p:cNvGrpSpPr/>
            <p:nvPr/>
          </p:nvGrpSpPr>
          <p:grpSpPr>
            <a:xfrm>
              <a:off x="3275856" y="5085184"/>
              <a:ext cx="864096" cy="368424"/>
              <a:chOff x="5436096" y="2204864"/>
              <a:chExt cx="2376264" cy="108850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 flipV="1">
                <a:off x="5436096" y="2742853"/>
                <a:ext cx="327168" cy="537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1979712" y="60932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 store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3577" y="5029413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Stochastic demand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02297" y="4140900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Local storage </a:t>
              </a:r>
              <a:endParaRPr lang="en-US" dirty="0"/>
            </a:p>
          </p:txBody>
        </p:sp>
        <p:cxnSp>
          <p:nvCxnSpPr>
            <p:cNvPr id="114" name="Straight Arrow Connector 113"/>
            <p:cNvCxnSpPr>
              <a:endCxn id="44" idx="2"/>
            </p:cNvCxnSpPr>
            <p:nvPr/>
          </p:nvCxnSpPr>
          <p:spPr>
            <a:xfrm>
              <a:off x="5796136" y="5013176"/>
              <a:ext cx="34177" cy="39645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2627784" y="4653136"/>
              <a:ext cx="3096344" cy="6480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44" idx="2"/>
            </p:cNvCxnSpPr>
            <p:nvPr/>
          </p:nvCxnSpPr>
          <p:spPr>
            <a:xfrm>
              <a:off x="5076056" y="4221088"/>
              <a:ext cx="754257" cy="11885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580112" y="623731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 store 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57709" y="3131599"/>
              <a:ext cx="2160240" cy="1200329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Revenue:</a:t>
              </a:r>
            </a:p>
            <a:p>
              <a:pPr algn="l" rtl="0"/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Local &gt; Remote &gt;  Factory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84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269660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303105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190" y="321468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0628" y="350043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0562" y="350043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5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71475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7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457200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8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5984" y="442913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9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6116" y="4429133"/>
              <a:ext cx="267700" cy="368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6314" y="3643314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02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58016" y="457200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15206" y="464344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72198" y="4572008"/>
              <a:ext cx="314981" cy="29078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35427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Challenge and principles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528" y="980728"/>
            <a:ext cx="828092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Challenge: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Combinatorial problem based on multi-dimensional stochastic variables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3CAA-746C-45E0-A9B6-5BBBE96F2F72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7</a:t>
            </a:fld>
            <a:endParaRPr lang="he-IL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pSp>
        <p:nvGrpSpPr>
          <p:cNvPr id="8" name="Group 7"/>
          <p:cNvGrpSpPr/>
          <p:nvPr/>
        </p:nvGrpSpPr>
        <p:grpSpPr>
          <a:xfrm>
            <a:off x="246771" y="3085429"/>
            <a:ext cx="8654372" cy="3475045"/>
            <a:chOff x="163577" y="3131599"/>
            <a:chExt cx="8654372" cy="3475045"/>
          </a:xfrm>
        </p:grpSpPr>
        <p:grpSp>
          <p:nvGrpSpPr>
            <p:cNvPr id="7" name="Group 111"/>
            <p:cNvGrpSpPr/>
            <p:nvPr/>
          </p:nvGrpSpPr>
          <p:grpSpPr>
            <a:xfrm>
              <a:off x="3188207" y="3140968"/>
              <a:ext cx="2247889" cy="1008112"/>
              <a:chOff x="2972183" y="2708920"/>
              <a:chExt cx="2247889" cy="1008112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4139952" y="2708920"/>
                <a:ext cx="1080120" cy="100811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972183" y="2884216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/>
                  <a:t>Clothing factory</a:t>
                </a:r>
                <a:endParaRPr lang="en-US" dirty="0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5148064" y="4509120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331640" y="4365104"/>
              <a:ext cx="3024336" cy="17281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54"/>
            <p:cNvGrpSpPr/>
            <p:nvPr/>
          </p:nvGrpSpPr>
          <p:grpSpPr>
            <a:xfrm>
              <a:off x="5508104" y="5373216"/>
              <a:ext cx="936104" cy="368424"/>
              <a:chOff x="5652120" y="3284984"/>
              <a:chExt cx="864096" cy="4404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5652120" y="3717032"/>
                <a:ext cx="864096" cy="33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5652120" y="3284984"/>
                <a:ext cx="6926" cy="4404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 flipV="1">
                <a:off x="5652120" y="3502666"/>
                <a:ext cx="118970" cy="2176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flipV="1">
                <a:off x="5771090" y="3415593"/>
                <a:ext cx="118970" cy="3047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flipV="1">
                <a:off x="5890059" y="3328520"/>
                <a:ext cx="118970" cy="3918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4" name="Group 73"/>
            <p:cNvGrpSpPr/>
            <p:nvPr/>
          </p:nvGrpSpPr>
          <p:grpSpPr>
            <a:xfrm>
              <a:off x="1835696" y="5157192"/>
              <a:ext cx="1080120" cy="321965"/>
              <a:chOff x="1979712" y="2564903"/>
              <a:chExt cx="2376264" cy="125807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V="1">
                <a:off x="1979712" y="3789040"/>
                <a:ext cx="2376264" cy="8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 flipV="1">
                <a:off x="1979712" y="2708920"/>
                <a:ext cx="19047" cy="1088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 flipV="1">
                <a:off x="1979712" y="3428999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 flipV="1">
                <a:off x="2699792" y="2564903"/>
                <a:ext cx="327168" cy="12564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 flipV="1">
                <a:off x="2339752" y="3429000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0"/>
            <p:cNvGrpSpPr/>
            <p:nvPr/>
          </p:nvGrpSpPr>
          <p:grpSpPr>
            <a:xfrm>
              <a:off x="6876256" y="5157192"/>
              <a:ext cx="1080120" cy="584448"/>
              <a:chOff x="5436096" y="2204864"/>
              <a:chExt cx="2376264" cy="1088504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 flipV="1">
                <a:off x="5436096" y="3068959"/>
                <a:ext cx="327168" cy="2118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6" name="Group 84"/>
            <p:cNvGrpSpPr/>
            <p:nvPr/>
          </p:nvGrpSpPr>
          <p:grpSpPr>
            <a:xfrm>
              <a:off x="3275856" y="5085184"/>
              <a:ext cx="864096" cy="368424"/>
              <a:chOff x="5436096" y="2204864"/>
              <a:chExt cx="2376264" cy="108850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 flipV="1">
                <a:off x="5436096" y="2742853"/>
                <a:ext cx="327168" cy="537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1979712" y="609329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 store </a:t>
              </a: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3577" y="5029413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Stochastic demand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02297" y="4140900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Local storage </a:t>
              </a:r>
              <a:endParaRPr lang="en-US" dirty="0"/>
            </a:p>
          </p:txBody>
        </p:sp>
        <p:cxnSp>
          <p:nvCxnSpPr>
            <p:cNvPr id="114" name="Straight Arrow Connector 113"/>
            <p:cNvCxnSpPr>
              <a:endCxn id="44" idx="2"/>
            </p:cNvCxnSpPr>
            <p:nvPr/>
          </p:nvCxnSpPr>
          <p:spPr>
            <a:xfrm>
              <a:off x="5796136" y="5013176"/>
              <a:ext cx="34177" cy="39645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2627784" y="4653136"/>
              <a:ext cx="3096344" cy="64807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44" idx="2"/>
            </p:cNvCxnSpPr>
            <p:nvPr/>
          </p:nvCxnSpPr>
          <p:spPr>
            <a:xfrm>
              <a:off x="5076056" y="4221088"/>
              <a:ext cx="754257" cy="11885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580112" y="6237312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latin typeface="Comic Sans MS" pitchFamily="66" charset="0"/>
                </a:rPr>
                <a:t> store 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657709" y="3131599"/>
              <a:ext cx="21602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Revenue:</a:t>
              </a:r>
            </a:p>
            <a:p>
              <a:pPr algn="l" rtl="0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Local &gt; Remote &gt;  Factory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84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269660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303105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190" y="321468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0628" y="350043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0562" y="350043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5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71475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7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4480" y="457200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8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5984" y="4429132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99" name="Picture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6116" y="4429133"/>
              <a:ext cx="267700" cy="368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6314" y="3643314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102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58016" y="457200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15206" y="464344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72198" y="4572008"/>
              <a:ext cx="314981" cy="290783"/>
            </a:xfrm>
            <a:prstGeom prst="rect">
              <a:avLst/>
            </a:prstGeom>
            <a:noFill/>
          </p:spPr>
        </p:pic>
      </p:grpSp>
      <p:sp>
        <p:nvSpPr>
          <p:cNvPr id="58" name="TextBox 57"/>
          <p:cNvSpPr txBox="1"/>
          <p:nvPr/>
        </p:nvSpPr>
        <p:spPr>
          <a:xfrm>
            <a:off x="402448" y="2131322"/>
            <a:ext cx="88204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Solution Keys: Convexity,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Separability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 Balance</a:t>
            </a:r>
          </a:p>
        </p:txBody>
      </p:sp>
    </p:spTree>
    <p:extLst>
      <p:ext uri="{BB962C8B-B14F-4D97-AF65-F5344CB8AC3E}">
        <p14:creationId xmlns:p14="http://schemas.microsoft.com/office/powerpoint/2010/main" xmlns="" val="376279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301608" cy="295232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itchFamily="66" charset="0"/>
              </a:rPr>
              <a:t>Toy problem: The single store (“Newsboy”) </a:t>
            </a:r>
            <a:endParaRPr lang="he-IL" sz="4800" dirty="0"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43702" y="6286520"/>
            <a:ext cx="2133600" cy="365125"/>
          </a:xfrm>
        </p:spPr>
        <p:txBody>
          <a:bodyPr/>
          <a:lstStyle/>
          <a:p>
            <a:fld id="{D64D2698-6B9E-4D0C-8E3A-FD4B877E1C86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5852-E6BB-41E2-BF2F-6599CC182D4D}" type="slidenum">
              <a:rPr lang="he-IL" smtClean="0"/>
              <a:pPr/>
              <a:t>8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sp>
        <p:nvSpPr>
          <p:cNvPr id="37" name="Oval 30"/>
          <p:cNvSpPr/>
          <p:nvPr/>
        </p:nvSpPr>
        <p:spPr>
          <a:xfrm>
            <a:off x="4000496" y="3786190"/>
            <a:ext cx="3024336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38" name="Group 73"/>
          <p:cNvGrpSpPr/>
          <p:nvPr/>
        </p:nvGrpSpPr>
        <p:grpSpPr>
          <a:xfrm>
            <a:off x="4504552" y="4578278"/>
            <a:ext cx="1080120" cy="321965"/>
            <a:chOff x="1979712" y="2564903"/>
            <a:chExt cx="2376264" cy="1258070"/>
          </a:xfrm>
        </p:grpSpPr>
        <p:cxnSp>
          <p:nvCxnSpPr>
            <p:cNvPr id="39" name="Straight Connector 65"/>
            <p:cNvCxnSpPr/>
            <p:nvPr/>
          </p:nvCxnSpPr>
          <p:spPr>
            <a:xfrm flipV="1">
              <a:off x="1979712" y="3789040"/>
              <a:ext cx="2376264" cy="8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67"/>
            <p:cNvCxnSpPr/>
            <p:nvPr/>
          </p:nvCxnSpPr>
          <p:spPr>
            <a:xfrm flipH="1" flipV="1">
              <a:off x="1979712" y="2708920"/>
              <a:ext cx="19047" cy="1088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69"/>
            <p:cNvSpPr/>
            <p:nvPr/>
          </p:nvSpPr>
          <p:spPr>
            <a:xfrm flipV="1">
              <a:off x="1979712" y="3428999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2" name="Rectangle 71"/>
            <p:cNvSpPr/>
            <p:nvPr/>
          </p:nvSpPr>
          <p:spPr>
            <a:xfrm flipV="1">
              <a:off x="2699792" y="2564903"/>
              <a:ext cx="327168" cy="1256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3" name="Rectangle 72"/>
            <p:cNvSpPr/>
            <p:nvPr/>
          </p:nvSpPr>
          <p:spPr>
            <a:xfrm flipV="1">
              <a:off x="2339752" y="3429000"/>
              <a:ext cx="327168" cy="393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4" name="Group 84"/>
          <p:cNvGrpSpPr/>
          <p:nvPr/>
        </p:nvGrpSpPr>
        <p:grpSpPr>
          <a:xfrm>
            <a:off x="5944712" y="4506270"/>
            <a:ext cx="864096" cy="368424"/>
            <a:chOff x="5436096" y="2204864"/>
            <a:chExt cx="2376264" cy="1088504"/>
          </a:xfrm>
        </p:grpSpPr>
        <p:cxnSp>
          <p:nvCxnSpPr>
            <p:cNvPr id="45" name="Straight Connector 85"/>
            <p:cNvCxnSpPr/>
            <p:nvPr/>
          </p:nvCxnSpPr>
          <p:spPr>
            <a:xfrm flipV="1">
              <a:off x="5436096" y="3272647"/>
              <a:ext cx="2376264" cy="81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86"/>
            <p:cNvCxnSpPr/>
            <p:nvPr/>
          </p:nvCxnSpPr>
          <p:spPr>
            <a:xfrm flipH="1" flipV="1">
              <a:off x="5436096" y="2204864"/>
              <a:ext cx="19047" cy="1088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87"/>
            <p:cNvSpPr/>
            <p:nvPr/>
          </p:nvSpPr>
          <p:spPr>
            <a:xfrm flipV="1">
              <a:off x="5436096" y="2742853"/>
              <a:ext cx="327168" cy="53798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8" name="Rectangle 88"/>
            <p:cNvSpPr/>
            <p:nvPr/>
          </p:nvSpPr>
          <p:spPr>
            <a:xfrm flipV="1">
              <a:off x="5796136" y="2708919"/>
              <a:ext cx="294296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49" name="Rectangle 89"/>
            <p:cNvSpPr/>
            <p:nvPr/>
          </p:nvSpPr>
          <p:spPr>
            <a:xfrm flipV="1">
              <a:off x="6084168" y="2708919"/>
              <a:ext cx="333428" cy="5719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648568" y="551438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>clothing store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848368" y="436225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Stochastic demand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920376" y="357016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Local storage </a:t>
            </a:r>
            <a:endParaRPr lang="en-US" dirty="0"/>
          </a:p>
        </p:txBody>
      </p:sp>
      <p:grpSp>
        <p:nvGrpSpPr>
          <p:cNvPr id="53" name="Group 111"/>
          <p:cNvGrpSpPr/>
          <p:nvPr/>
        </p:nvGrpSpPr>
        <p:grpSpPr>
          <a:xfrm>
            <a:off x="3500430" y="2643182"/>
            <a:ext cx="2376264" cy="1008112"/>
            <a:chOff x="2843808" y="2708920"/>
            <a:chExt cx="2376264" cy="1008112"/>
          </a:xfrm>
        </p:grpSpPr>
        <p:sp>
          <p:nvSpPr>
            <p:cNvPr id="54" name="Oval 102"/>
            <p:cNvSpPr/>
            <p:nvPr/>
          </p:nvSpPr>
          <p:spPr>
            <a:xfrm>
              <a:off x="4139952" y="2708920"/>
              <a:ext cx="1080120" cy="10081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43808" y="2996952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/>
                <a:t>Clothing factory</a:t>
              </a:r>
              <a:endParaRPr lang="en-US" dirty="0"/>
            </a:p>
          </p:txBody>
        </p:sp>
      </p:grpSp>
      <p:cxnSp>
        <p:nvCxnSpPr>
          <p:cNvPr id="67" name="Straight Arrow Connector 119"/>
          <p:cNvCxnSpPr>
            <a:endCxn id="41" idx="2"/>
          </p:cNvCxnSpPr>
          <p:nvPr/>
        </p:nvCxnSpPr>
        <p:spPr>
          <a:xfrm rot="5400000">
            <a:off x="4515324" y="4281822"/>
            <a:ext cx="581180" cy="4540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119"/>
          <p:cNvCxnSpPr>
            <a:endCxn id="47" idx="2"/>
          </p:cNvCxnSpPr>
          <p:nvPr/>
        </p:nvCxnSpPr>
        <p:spPr>
          <a:xfrm rot="5400000">
            <a:off x="5757395" y="4429037"/>
            <a:ext cx="506128" cy="125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119"/>
          <p:cNvCxnSpPr>
            <a:endCxn id="49" idx="2"/>
          </p:cNvCxnSpPr>
          <p:nvPr/>
        </p:nvCxnSpPr>
        <p:spPr>
          <a:xfrm rot="16200000" flipH="1">
            <a:off x="5200713" y="3636590"/>
            <a:ext cx="1169599" cy="9109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69594"/>
            <a:ext cx="314981" cy="290783"/>
          </a:xfrm>
          <a:prstGeom prst="rect">
            <a:avLst/>
          </a:prstGeom>
          <a:noFill/>
        </p:spPr>
      </p:pic>
      <p:pic>
        <p:nvPicPr>
          <p:cNvPr id="7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714620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000372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000372"/>
            <a:ext cx="314981" cy="290783"/>
          </a:xfrm>
          <a:prstGeom prst="rect">
            <a:avLst/>
          </a:prstGeom>
          <a:noFill/>
        </p:spPr>
      </p:pic>
      <p:pic>
        <p:nvPicPr>
          <p:cNvPr id="82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214686"/>
            <a:ext cx="314981" cy="290783"/>
          </a:xfrm>
          <a:prstGeom prst="rect">
            <a:avLst/>
          </a:prstGeom>
          <a:noFill/>
        </p:spPr>
      </p:pic>
      <p:pic>
        <p:nvPicPr>
          <p:cNvPr id="83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143248"/>
            <a:ext cx="314981" cy="290783"/>
          </a:xfrm>
          <a:prstGeom prst="rect">
            <a:avLst/>
          </a:prstGeom>
          <a:noFill/>
        </p:spPr>
      </p:pic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000504"/>
            <a:ext cx="339138" cy="46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857628"/>
            <a:ext cx="314981" cy="290783"/>
          </a:xfrm>
          <a:prstGeom prst="rect">
            <a:avLst/>
          </a:prstGeom>
          <a:noFill/>
        </p:spPr>
      </p:pic>
      <p:pic>
        <p:nvPicPr>
          <p:cNvPr id="86" name="Picture 389" descr="http://www.skipnwhistle.com/product_images/l/959/1_royal__98427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29066"/>
            <a:ext cx="314981" cy="290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518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>
                <a:latin typeface="Comic Sans MS" pitchFamily="66" charset="0"/>
              </a:rPr>
              <a:t>Formulation</a:t>
            </a:r>
            <a:endParaRPr lang="he-IL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5"/>
            <a:ext cx="8332219" cy="374441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       shirt types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Store’s  storage size:     (constant)</a:t>
            </a:r>
          </a:p>
          <a:p>
            <a:pPr algn="l" rtl="0"/>
            <a:r>
              <a:rPr lang="en-US" dirty="0" smtClean="0">
                <a:latin typeface="Comic Sans MS" pitchFamily="66" charset="0"/>
              </a:rPr>
              <a:t>Demand for shirt   :     , </a:t>
            </a:r>
            <a:r>
              <a:rPr lang="en-US" u="sng" dirty="0" smtClean="0">
                <a:latin typeface="Comic Sans MS" pitchFamily="66" charset="0"/>
              </a:rPr>
              <a:t>random variable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1" algn="l" rtl="0"/>
            <a:r>
              <a:rPr lang="en-US" b="1" dirty="0" smtClean="0">
                <a:latin typeface="Comic Sans MS" pitchFamily="66" charset="0"/>
              </a:rPr>
              <a:t>Observed value </a:t>
            </a:r>
            <a:r>
              <a:rPr lang="en-US" dirty="0" smtClean="0">
                <a:latin typeface="Comic Sans MS" pitchFamily="66" charset="0"/>
              </a:rPr>
              <a:t>of     :     .        </a:t>
            </a:r>
          </a:p>
          <a:p>
            <a:pPr algn="l" rtl="0"/>
            <a:r>
              <a:rPr lang="en-US" b="1" u="sng" dirty="0" smtClean="0">
                <a:latin typeface="Comic Sans MS" pitchFamily="66" charset="0"/>
              </a:rPr>
              <a:t>Goal:</a:t>
            </a:r>
            <a:r>
              <a:rPr lang="en-US" dirty="0" smtClean="0">
                <a:latin typeface="Comic Sans MS" pitchFamily="66" charset="0"/>
              </a:rPr>
              <a:t> Determine assignment of shirts to demand to maximize # granted requests.</a:t>
            </a:r>
            <a:endParaRPr lang="he-IL" dirty="0">
              <a:latin typeface="Comic Sans MS" pitchFamily="66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5380256"/>
              </p:ext>
            </p:extLst>
          </p:nvPr>
        </p:nvGraphicFramePr>
        <p:xfrm>
          <a:off x="5004048" y="2420888"/>
          <a:ext cx="428628" cy="611191"/>
        </p:xfrm>
        <a:graphic>
          <a:graphicData uri="http://schemas.openxmlformats.org/presentationml/2006/ole">
            <p:oleObj spid="_x0000_s240976" name="Equation" r:id="rId3" imgW="114201" imgH="139579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7444882"/>
              </p:ext>
            </p:extLst>
          </p:nvPr>
        </p:nvGraphicFramePr>
        <p:xfrm>
          <a:off x="4716016" y="2996952"/>
          <a:ext cx="551111" cy="661333"/>
        </p:xfrm>
        <a:graphic>
          <a:graphicData uri="http://schemas.openxmlformats.org/presentationml/2006/ole">
            <p:oleObj spid="_x0000_s240977" name="Equation" r:id="rId4" imgW="190500" imgH="228600" progId="Equation.DSMT4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1760732"/>
              </p:ext>
            </p:extLst>
          </p:nvPr>
        </p:nvGraphicFramePr>
        <p:xfrm>
          <a:off x="4427984" y="3501008"/>
          <a:ext cx="503808" cy="603829"/>
        </p:xfrm>
        <a:graphic>
          <a:graphicData uri="http://schemas.openxmlformats.org/presentationml/2006/ole">
            <p:oleObj spid="_x0000_s240978" name="Equation" r:id="rId5" imgW="190500" imgH="228600" progId="Equation.DSMT4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4058618"/>
              </p:ext>
            </p:extLst>
          </p:nvPr>
        </p:nvGraphicFramePr>
        <p:xfrm>
          <a:off x="5076056" y="3501008"/>
          <a:ext cx="436240" cy="654360"/>
        </p:xfrm>
        <a:graphic>
          <a:graphicData uri="http://schemas.openxmlformats.org/presentationml/2006/ole">
            <p:oleObj spid="_x0000_s240979" name="Equation" r:id="rId6" imgW="152334" imgH="228501" progId="Equation.DSMT4">
              <p:embed/>
            </p:oleObj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8E66-74EA-4ABA-9997-DABE26E5D21A}" type="datetime1">
              <a:rPr lang="en-US" smtClean="0"/>
              <a:pPr/>
              <a:t>12/20/2012</a:t>
            </a:fld>
            <a:endParaRPr lang="he-IL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467544" y="6309320"/>
            <a:ext cx="2133600" cy="365125"/>
          </a:xfrm>
        </p:spPr>
        <p:txBody>
          <a:bodyPr/>
          <a:lstStyle/>
          <a:p>
            <a:fld id="{06DB5852-E6BB-41E2-BF2F-6599CC182D4D}" type="slidenum">
              <a:rPr lang="he-IL" smtClean="0"/>
              <a:pPr/>
              <a:t>9</a:t>
            </a:fld>
            <a:endParaRPr lang="he-IL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Rochman, Levy &amp; Brosh </a:t>
            </a:r>
            <a:endParaRPr lang="he-IL" dirty="0"/>
          </a:p>
        </p:txBody>
      </p:sp>
      <p:graphicFrame>
        <p:nvGraphicFramePr>
          <p:cNvPr id="634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0652327"/>
              </p:ext>
            </p:extLst>
          </p:nvPr>
        </p:nvGraphicFramePr>
        <p:xfrm>
          <a:off x="1043608" y="1844824"/>
          <a:ext cx="576064" cy="486783"/>
        </p:xfrm>
        <a:graphic>
          <a:graphicData uri="http://schemas.openxmlformats.org/presentationml/2006/ole">
            <p:oleObj spid="_x0000_s240980" name="Equation" r:id="rId7" imgW="164880" imgH="139680" progId="Equation.DSMT4">
              <p:embed/>
            </p:oleObj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5517738"/>
              </p:ext>
            </p:extLst>
          </p:nvPr>
        </p:nvGraphicFramePr>
        <p:xfrm>
          <a:off x="4283968" y="3068960"/>
          <a:ext cx="254935" cy="473451"/>
        </p:xfrm>
        <a:graphic>
          <a:graphicData uri="http://schemas.openxmlformats.org/presentationml/2006/ole">
            <p:oleObj spid="_x0000_s240981" name="Equation" r:id="rId8" imgW="88707" imgH="164742" progId="Equation.DSMT4">
              <p:embed/>
            </p:oleObj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13713" y="234809"/>
            <a:ext cx="2786050" cy="1357322"/>
            <a:chOff x="6357950" y="142852"/>
            <a:chExt cx="2786050" cy="1357322"/>
          </a:xfrm>
        </p:grpSpPr>
        <p:sp>
          <p:nvSpPr>
            <p:cNvPr id="34" name="Oval 30"/>
            <p:cNvSpPr/>
            <p:nvPr/>
          </p:nvSpPr>
          <p:spPr>
            <a:xfrm>
              <a:off x="6357950" y="571480"/>
              <a:ext cx="2786050" cy="92869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35" name="Group 73"/>
            <p:cNvGrpSpPr/>
            <p:nvPr/>
          </p:nvGrpSpPr>
          <p:grpSpPr>
            <a:xfrm>
              <a:off x="6786578" y="1071546"/>
              <a:ext cx="655482" cy="256797"/>
              <a:chOff x="1979712" y="2564903"/>
              <a:chExt cx="2376264" cy="1258070"/>
            </a:xfrm>
          </p:grpSpPr>
          <p:cxnSp>
            <p:nvCxnSpPr>
              <p:cNvPr id="36" name="Straight Connector 65"/>
              <p:cNvCxnSpPr/>
              <p:nvPr/>
            </p:nvCxnSpPr>
            <p:spPr>
              <a:xfrm flipV="1">
                <a:off x="1979712" y="3789040"/>
                <a:ext cx="2376264" cy="8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67"/>
              <p:cNvCxnSpPr/>
              <p:nvPr/>
            </p:nvCxnSpPr>
            <p:spPr>
              <a:xfrm flipH="1" flipV="1">
                <a:off x="1979712" y="2708920"/>
                <a:ext cx="19047" cy="10885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69"/>
              <p:cNvSpPr/>
              <p:nvPr/>
            </p:nvSpPr>
            <p:spPr>
              <a:xfrm flipV="1">
                <a:off x="1979712" y="3428999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9" name="Rectangle 71"/>
              <p:cNvSpPr/>
              <p:nvPr/>
            </p:nvSpPr>
            <p:spPr>
              <a:xfrm flipV="1">
                <a:off x="2699792" y="2564903"/>
                <a:ext cx="327168" cy="12564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" name="Rectangle 72"/>
              <p:cNvSpPr/>
              <p:nvPr/>
            </p:nvSpPr>
            <p:spPr>
              <a:xfrm flipV="1">
                <a:off x="2339752" y="3429000"/>
                <a:ext cx="327168" cy="3939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60" name="Group 84"/>
            <p:cNvGrpSpPr/>
            <p:nvPr/>
          </p:nvGrpSpPr>
          <p:grpSpPr>
            <a:xfrm>
              <a:off x="8072462" y="1071546"/>
              <a:ext cx="649782" cy="296986"/>
              <a:chOff x="5436096" y="2204864"/>
              <a:chExt cx="2376264" cy="1088504"/>
            </a:xfrm>
          </p:grpSpPr>
          <p:cxnSp>
            <p:nvCxnSpPr>
              <p:cNvPr id="61" name="Straight Connector 85"/>
              <p:cNvCxnSpPr/>
              <p:nvPr/>
            </p:nvCxnSpPr>
            <p:spPr>
              <a:xfrm flipV="1">
                <a:off x="5436096" y="3272647"/>
                <a:ext cx="2376264" cy="819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86"/>
              <p:cNvCxnSpPr/>
              <p:nvPr/>
            </p:nvCxnSpPr>
            <p:spPr>
              <a:xfrm flipH="1" flipV="1">
                <a:off x="5436096" y="2204864"/>
                <a:ext cx="19047" cy="108850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87"/>
              <p:cNvSpPr/>
              <p:nvPr/>
            </p:nvSpPr>
            <p:spPr>
              <a:xfrm flipV="1">
                <a:off x="5436096" y="2742853"/>
                <a:ext cx="327168" cy="5379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4" name="Rectangle 88"/>
              <p:cNvSpPr/>
              <p:nvPr/>
            </p:nvSpPr>
            <p:spPr>
              <a:xfrm flipV="1">
                <a:off x="5796136" y="2708919"/>
                <a:ext cx="294296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5" name="Rectangle 89"/>
              <p:cNvSpPr/>
              <p:nvPr/>
            </p:nvSpPr>
            <p:spPr>
              <a:xfrm flipV="1">
                <a:off x="6084168" y="2708919"/>
                <a:ext cx="333428" cy="5719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sz="4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4" name="Oval 30"/>
            <p:cNvSpPr/>
            <p:nvPr/>
          </p:nvSpPr>
          <p:spPr>
            <a:xfrm>
              <a:off x="7143768" y="142852"/>
              <a:ext cx="1419236" cy="3476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pic>
          <p:nvPicPr>
            <p:cNvPr id="75" name="Picture 389" descr="http://www.skipnwhistle.com/product_images/l/959/1_royal__98427_zoom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000892" y="642918"/>
              <a:ext cx="314981" cy="290783"/>
            </a:xfrm>
            <a:prstGeom prst="rect">
              <a:avLst/>
            </a:prstGeom>
            <a:noFill/>
          </p:spPr>
        </p:pic>
        <p:pic>
          <p:nvPicPr>
            <p:cNvPr id="76" name="Picture 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929586" y="642918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358214" y="714356"/>
              <a:ext cx="339138" cy="466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37370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1" anchor="ctr"/>
      <a:lstStyle>
        <a:defPPr algn="ctr">
          <a:defRPr sz="4000" dirty="0">
            <a:solidFill>
              <a:srgbClr val="FF0000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8433</TotalTime>
  <Words>983</Words>
  <Application>Microsoft Office PowerPoint</Application>
  <PresentationFormat>On-screen Show (4:3)</PresentationFormat>
  <Paragraphs>319</Paragraphs>
  <Slides>28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Replications in Multi-Region Peer-to-peer Systems</vt:lpstr>
      <vt:lpstr>System and Problem </vt:lpstr>
      <vt:lpstr>Single- and Multi-Region</vt:lpstr>
      <vt:lpstr>Related Work</vt:lpstr>
      <vt:lpstr>Model and Assumptions</vt:lpstr>
      <vt:lpstr>Equivalent problem: The department store problem</vt:lpstr>
      <vt:lpstr>Challenge and principles</vt:lpstr>
      <vt:lpstr>Toy problem: The single store (“Newsboy”) </vt:lpstr>
      <vt:lpstr>Formulation</vt:lpstr>
      <vt:lpstr>Example: Demand realization instance - Matching</vt:lpstr>
      <vt:lpstr>Main Issues of Stochastic Problem  </vt:lpstr>
      <vt:lpstr>Key 1: Convexity</vt:lpstr>
      <vt:lpstr>Solution</vt:lpstr>
      <vt:lpstr>Max-percentile algorithm</vt:lpstr>
      <vt:lpstr>Max-percentile algorithm</vt:lpstr>
      <vt:lpstr>Max-percentile algorithm</vt:lpstr>
      <vt:lpstr>Max-percentile algorithm (final)</vt:lpstr>
      <vt:lpstr>Multi-store System</vt:lpstr>
      <vt:lpstr>Key 2: Cost Separability</vt:lpstr>
      <vt:lpstr>Matching (multi-region)</vt:lpstr>
      <vt:lpstr>The Multi-Regional problems</vt:lpstr>
      <vt:lpstr>Equivalent &amp; Balanced allocations </vt:lpstr>
      <vt:lpstr>Main Result (Key 3 – balance) </vt:lpstr>
      <vt:lpstr>Performance</vt:lpstr>
      <vt:lpstr>How good the results? </vt:lpstr>
      <vt:lpstr>How bad can Proportional Mean be?</vt:lpstr>
      <vt:lpstr>Questions</vt:lpstr>
      <vt:lpstr>Thank you!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Percentile Replication for Optimal Performance in Multi-Regional P2P VoD Systems</dc:title>
  <dc:creator>yuvalroc</dc:creator>
  <cp:lastModifiedBy>yuvalroc</cp:lastModifiedBy>
  <cp:revision>552</cp:revision>
  <dcterms:created xsi:type="dcterms:W3CDTF">2011-11-21T11:18:12Z</dcterms:created>
  <dcterms:modified xsi:type="dcterms:W3CDTF">2012-12-20T09:18:34Z</dcterms:modified>
</cp:coreProperties>
</file>